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37" r:id="rId3"/>
    <p:sldId id="369" r:id="rId4"/>
    <p:sldId id="362" r:id="rId5"/>
    <p:sldId id="356" r:id="rId6"/>
    <p:sldId id="355" r:id="rId7"/>
    <p:sldId id="358" r:id="rId8"/>
    <p:sldId id="340" r:id="rId9"/>
    <p:sldId id="341" r:id="rId10"/>
    <p:sldId id="346" r:id="rId11"/>
    <p:sldId id="342" r:id="rId12"/>
    <p:sldId id="347" r:id="rId13"/>
    <p:sldId id="348" r:id="rId14"/>
    <p:sldId id="364" r:id="rId15"/>
    <p:sldId id="363" r:id="rId16"/>
    <p:sldId id="368" r:id="rId17"/>
    <p:sldId id="365" r:id="rId18"/>
    <p:sldId id="366" r:id="rId19"/>
    <p:sldId id="367" r:id="rId20"/>
    <p:sldId id="291" r:id="rId21"/>
    <p:sldId id="344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559" autoAdjust="0"/>
  </p:normalViewPr>
  <p:slideViewPr>
    <p:cSldViewPr>
      <p:cViewPr>
        <p:scale>
          <a:sx n="76" d="100"/>
          <a:sy n="76" d="100"/>
        </p:scale>
        <p:origin x="-150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Plan1!$E$1</c:f>
              <c:strCache>
                <c:ptCount val="1"/>
                <c:pt idx="0">
                  <c:v>Prevalence of steatosis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Plan1!$D$2:$D$16</c:f>
              <c:strCache>
                <c:ptCount val="15"/>
                <c:pt idx="0">
                  <c:v>Stabinski    2011</c:v>
                </c:pt>
                <c:pt idx="1">
                  <c:v>Vermehren 2012</c:v>
                </c:pt>
                <c:pt idx="2">
                  <c:v>Hasson      2013</c:v>
                </c:pt>
                <c:pt idx="3">
                  <c:v>Macías         2014</c:v>
                </c:pt>
                <c:pt idx="4">
                  <c:v>Matthews 2015</c:v>
                </c:pt>
                <c:pt idx="5">
                  <c:v>Sulyok        2015</c:v>
                </c:pt>
                <c:pt idx="6">
                  <c:v>Vuille-Lessard 2016</c:v>
                </c:pt>
                <c:pt idx="7">
                  <c:v>Lui                2016</c:v>
                </c:pt>
                <c:pt idx="8">
                  <c:v>Lemoine     2017</c:v>
                </c:pt>
                <c:pt idx="9">
                  <c:v>Sulyok         2017</c:v>
                </c:pt>
                <c:pt idx="10">
                  <c:v>Anadol      2018</c:v>
                </c:pt>
                <c:pt idx="11">
                  <c:v>Perazzo       2018</c:v>
                </c:pt>
                <c:pt idx="12">
                  <c:v>Mohr          2018</c:v>
                </c:pt>
                <c:pt idx="13">
                  <c:v>Aepfelbacher 2019</c:v>
                </c:pt>
                <c:pt idx="14">
                  <c:v>Praktiknjo 2019</c:v>
                </c:pt>
              </c:strCache>
            </c:strRef>
          </c:cat>
          <c:val>
            <c:numRef>
              <c:f>Plan1!$E$2:$E$16</c:f>
              <c:numCache>
                <c:formatCode>General</c:formatCode>
                <c:ptCount val="15"/>
                <c:pt idx="3" formatCode="0%">
                  <c:v>0.4</c:v>
                </c:pt>
                <c:pt idx="5" formatCode="0%">
                  <c:v>0.19</c:v>
                </c:pt>
                <c:pt idx="6" formatCode="0%">
                  <c:v>0.48</c:v>
                </c:pt>
                <c:pt idx="11" formatCode="0%">
                  <c:v>0.35</c:v>
                </c:pt>
                <c:pt idx="12" formatCode="0%">
                  <c:v>0.32</c:v>
                </c:pt>
                <c:pt idx="13" formatCode="0%">
                  <c:v>0.33</c:v>
                </c:pt>
                <c:pt idx="14" formatCode="0%">
                  <c:v>0.41</c:v>
                </c:pt>
              </c:numCache>
            </c:numRef>
          </c:val>
        </c:ser>
        <c:ser>
          <c:idx val="1"/>
          <c:order val="1"/>
          <c:tx>
            <c:strRef>
              <c:f>Plan1!$F$1</c:f>
              <c:strCache>
                <c:ptCount val="1"/>
                <c:pt idx="0">
                  <c:v>Prevalence of fibrosis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6"/>
              <c:layout>
                <c:manualLayout>
                  <c:x val="1.2615600058657573E-2"/>
                  <c:y val="-8.9140916698515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9.46170004399318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3744506372531631E-2"/>
                  <c:y val="-4.4570458349259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Plan1!$D$2:$D$16</c:f>
              <c:strCache>
                <c:ptCount val="15"/>
                <c:pt idx="0">
                  <c:v>Stabinski    2011</c:v>
                </c:pt>
                <c:pt idx="1">
                  <c:v>Vermehren 2012</c:v>
                </c:pt>
                <c:pt idx="2">
                  <c:v>Hasson      2013</c:v>
                </c:pt>
                <c:pt idx="3">
                  <c:v>Macías         2014</c:v>
                </c:pt>
                <c:pt idx="4">
                  <c:v>Matthews 2015</c:v>
                </c:pt>
                <c:pt idx="5">
                  <c:v>Sulyok        2015</c:v>
                </c:pt>
                <c:pt idx="6">
                  <c:v>Vuille-Lessard 2016</c:v>
                </c:pt>
                <c:pt idx="7">
                  <c:v>Lui                2016</c:v>
                </c:pt>
                <c:pt idx="8">
                  <c:v>Lemoine     2017</c:v>
                </c:pt>
                <c:pt idx="9">
                  <c:v>Sulyok         2017</c:v>
                </c:pt>
                <c:pt idx="10">
                  <c:v>Anadol      2018</c:v>
                </c:pt>
                <c:pt idx="11">
                  <c:v>Perazzo       2018</c:v>
                </c:pt>
                <c:pt idx="12">
                  <c:v>Mohr          2018</c:v>
                </c:pt>
                <c:pt idx="13">
                  <c:v>Aepfelbacher 2019</c:v>
                </c:pt>
                <c:pt idx="14">
                  <c:v>Praktiknjo 2019</c:v>
                </c:pt>
              </c:strCache>
            </c:strRef>
          </c:cat>
          <c:val>
            <c:numRef>
              <c:f>Plan1!$F$2:$F$16</c:f>
              <c:numCache>
                <c:formatCode>0%</c:formatCode>
                <c:ptCount val="15"/>
                <c:pt idx="0">
                  <c:v>0.17</c:v>
                </c:pt>
                <c:pt idx="1">
                  <c:v>0.16</c:v>
                </c:pt>
                <c:pt idx="2">
                  <c:v>0.17</c:v>
                </c:pt>
                <c:pt idx="4">
                  <c:v>0.08</c:v>
                </c:pt>
                <c:pt idx="6">
                  <c:v>0.15</c:v>
                </c:pt>
                <c:pt idx="7">
                  <c:v>0.14000000000000001</c:v>
                </c:pt>
                <c:pt idx="8">
                  <c:v>0.17</c:v>
                </c:pt>
                <c:pt idx="9">
                  <c:v>0.1</c:v>
                </c:pt>
                <c:pt idx="10">
                  <c:v>0.18</c:v>
                </c:pt>
                <c:pt idx="11">
                  <c:v>0.09</c:v>
                </c:pt>
                <c:pt idx="1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857920"/>
        <c:axId val="101896576"/>
        <c:axId val="0"/>
      </c:bar3DChart>
      <c:catAx>
        <c:axId val="10185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896576"/>
        <c:crosses val="autoZero"/>
        <c:auto val="1"/>
        <c:lblAlgn val="ctr"/>
        <c:lblOffset val="100"/>
        <c:noMultiLvlLbl val="0"/>
      </c:catAx>
      <c:valAx>
        <c:axId val="1018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185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866406902081885E-2"/>
          <c:y val="6.3867060436430201E-2"/>
          <c:w val="0.324876794128232"/>
          <c:h val="4.9232093828449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B833C-C8DD-491B-B81C-AE2B3265BA21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87893-9928-4F55-896B-01358F662548}" type="slidenum">
              <a:rPr lang="pt-BR" smtClean="0"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C3AB-4477-4D70-BD24-9EBB141C53C6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A115-E3AC-4B81-8C0C-BF1FAE4E45B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55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1BA9-39B3-43A4-AE3D-99FE4FF320A4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CAB1-22AC-43E2-8F76-1F2CBB836D70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1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250C-029F-47A9-BC37-B7AA4C8607DC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673E-9AF6-446E-93CD-7804B6C948D4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09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E7B5-114D-4CA2-806C-6AD1F36A70CA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BE19-A32F-4EE9-9934-EC026765D0C7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68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D3CE-F95A-49EF-B721-2406279CC44C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298BE-3C5D-4F7F-8D60-3F77655A6D81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48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A786-6F0F-4B83-8F03-060C27A5B618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53D2-3605-4290-8665-3CB752F662F4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2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6ABD6-BAA5-4881-91C4-3D119E48F6C8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7A90-22D1-4E6B-93A3-A95ACD447ABB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8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6C2E8-9BC7-48EB-93E6-5FCADE69B812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0DCB-EF81-42D7-82D8-F694FCA9928A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40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60A0-6DC6-42D8-8E6B-C1B3D1F1A17E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DF95-92E7-43C3-95AB-60FEBD3E462B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77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AD61-8C1B-4146-BF3B-C4CC65C2BE43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E207-A507-4CE6-9B21-AA77D1E831E5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63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BA249-842F-474E-90C5-EA4021BEEA30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2D25-AED0-4E03-9B35-B6F9FE4AD16F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8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fr-F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fr-FR" smtClean="0"/>
              <a:t>Clique para editar os estilos do texto mestre</a:t>
            </a:r>
          </a:p>
          <a:p>
            <a:pPr lvl="1"/>
            <a:r>
              <a:rPr lang="pt-BR" altLang="fr-FR" smtClean="0"/>
              <a:t>Segundo nível</a:t>
            </a:r>
          </a:p>
          <a:p>
            <a:pPr lvl="2"/>
            <a:r>
              <a:rPr lang="pt-BR" altLang="fr-FR" smtClean="0"/>
              <a:t>Terceiro nível</a:t>
            </a:r>
          </a:p>
          <a:p>
            <a:pPr lvl="3"/>
            <a:r>
              <a:rPr lang="pt-BR" altLang="fr-FR" smtClean="0"/>
              <a:t>Quarto nível</a:t>
            </a:r>
          </a:p>
          <a:p>
            <a:pPr lvl="4"/>
            <a:r>
              <a:rPr lang="pt-BR" altLang="fr-F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F0277-57F2-46BB-8C30-75B22ED156E9}" type="datetimeFigureOut">
              <a:rPr lang="pt-BR"/>
              <a:pPr>
                <a:defRPr/>
              </a:pPr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A4895B-E33B-4CF3-A8D2-0619D7F5DF1D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579742" cy="1872208"/>
          </a:xfrm>
        </p:spPr>
        <p:txBody>
          <a:bodyPr/>
          <a:lstStyle/>
          <a:p>
            <a:r>
              <a:rPr lang="en-US" altLang="fr-FR" sz="2400" b="1" dirty="0">
                <a:latin typeface="Gill Sans MT" pitchFamily="34" charset="0"/>
              </a:rPr>
              <a:t>Validation of serological biomarkers for detection of non-alcoholic fatty liver disease (NAFLD) and/or advanced liver fibrosis in people living with HIV</a:t>
            </a:r>
            <a:endParaRPr lang="fr-FR" altLang="fr-FR" sz="2400" dirty="0" smtClean="0">
              <a:latin typeface="Gill Sans MT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1366" y="2538396"/>
            <a:ext cx="8820472" cy="1152128"/>
          </a:xfrm>
        </p:spPr>
        <p:txBody>
          <a:bodyPr/>
          <a:lstStyle/>
          <a:p>
            <a:pPr algn="just" eaLnBrk="1" hangingPunct="1"/>
            <a:r>
              <a:rPr lang="fr-FR" altLang="fr-FR" sz="2000" b="1" dirty="0">
                <a:solidFill>
                  <a:schemeClr val="tx1"/>
                </a:solidFill>
                <a:latin typeface="Gill Sans MT" pitchFamily="34" charset="0"/>
              </a:rPr>
              <a:t>Carolyn Yanavich, </a:t>
            </a:r>
            <a:r>
              <a:rPr lang="fr-FR" altLang="fr-FR" sz="2000" b="1" dirty="0" smtClean="0">
                <a:solidFill>
                  <a:schemeClr val="tx1"/>
                </a:solidFill>
                <a:latin typeface="Gill Sans MT" pitchFamily="34" charset="0"/>
              </a:rPr>
              <a:t>Antônio Pacheco, Sandra </a:t>
            </a:r>
            <a:r>
              <a:rPr lang="fr-FR" altLang="fr-FR" sz="2000" b="1" dirty="0">
                <a:solidFill>
                  <a:schemeClr val="tx1"/>
                </a:solidFill>
                <a:latin typeface="Gill Sans MT" pitchFamily="34" charset="0"/>
              </a:rPr>
              <a:t>W Cardoso, Estevão Portela, Ursula </a:t>
            </a:r>
            <a:r>
              <a:rPr lang="fr-FR" altLang="fr-FR" sz="2000" b="1" dirty="0" smtClean="0">
                <a:solidFill>
                  <a:schemeClr val="tx1"/>
                </a:solidFill>
                <a:latin typeface="Gill Sans MT" pitchFamily="34" charset="0"/>
              </a:rPr>
              <a:t>B Chaves, Ricardo Santos, </a:t>
            </a:r>
            <a:r>
              <a:rPr lang="fr-FR" altLang="fr-FR" sz="2000" b="1" dirty="0">
                <a:solidFill>
                  <a:schemeClr val="tx1"/>
                </a:solidFill>
                <a:latin typeface="Gill Sans MT" pitchFamily="34" charset="0"/>
              </a:rPr>
              <a:t>Michelle Morata, </a:t>
            </a:r>
            <a:r>
              <a:rPr lang="fr-FR" altLang="fr-FR" sz="2000" b="1" dirty="0" smtClean="0">
                <a:solidFill>
                  <a:schemeClr val="tx1"/>
                </a:solidFill>
                <a:latin typeface="Gill Sans MT" pitchFamily="34" charset="0"/>
              </a:rPr>
              <a:t>Valdilea </a:t>
            </a:r>
            <a:r>
              <a:rPr lang="fr-FR" altLang="fr-FR" sz="2000" b="1" dirty="0">
                <a:solidFill>
                  <a:schemeClr val="tx1"/>
                </a:solidFill>
                <a:latin typeface="Gill Sans MT" pitchFamily="34" charset="0"/>
              </a:rPr>
              <a:t>G Veloso, Beatriz </a:t>
            </a:r>
            <a:r>
              <a:rPr lang="fr-FR" altLang="fr-FR" sz="2000" b="1" dirty="0" smtClean="0">
                <a:solidFill>
                  <a:schemeClr val="tx1"/>
                </a:solidFill>
                <a:latin typeface="Gill Sans MT" pitchFamily="34" charset="0"/>
              </a:rPr>
              <a:t>Grinsztejn, </a:t>
            </a:r>
            <a:r>
              <a:rPr lang="fr-FR" altLang="fr-FR" sz="2000" b="1" u="sng" dirty="0">
                <a:solidFill>
                  <a:schemeClr val="tx1"/>
                </a:solidFill>
                <a:latin typeface="Gill Sans MT" pitchFamily="34" charset="0"/>
              </a:rPr>
              <a:t>Hugo Perazzo</a:t>
            </a:r>
            <a:endParaRPr lang="fr-FR" altLang="fr-FR" sz="2000" b="1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 eaLnBrk="1" hangingPunct="1"/>
            <a:endParaRPr lang="fr-FR" altLang="fr-FR" sz="2000" b="1" dirty="0" smtClean="0">
              <a:solidFill>
                <a:srgbClr val="898989"/>
              </a:solidFill>
              <a:latin typeface="Gill Sans MT" pitchFamily="34" charset="0"/>
            </a:endParaRPr>
          </a:p>
          <a:p>
            <a:pPr eaLnBrk="1" hangingPunct="1"/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National Institute of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Infectious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Diseases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Evandro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Chagas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(INI)</a:t>
            </a:r>
          </a:p>
          <a:p>
            <a:pPr eaLnBrk="1" hangingPunct="1"/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Oswaldo Cruz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Foundation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(FIOCRUZ)</a:t>
            </a:r>
          </a:p>
          <a:p>
            <a:pPr eaLnBrk="1" hangingPunct="1"/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Rio de Janeiro -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Brazil</a:t>
            </a:r>
            <a:endParaRPr lang="fr-FR" altLang="fr-FR" sz="2000" b="1" dirty="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35984" y="2348880"/>
            <a:ext cx="78200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ZoneTexte 1"/>
          <p:cNvSpPr txBox="1">
            <a:spLocks noChangeArrowheads="1"/>
          </p:cNvSpPr>
          <p:nvPr/>
        </p:nvSpPr>
        <p:spPr bwMode="auto">
          <a:xfrm>
            <a:off x="611560" y="6158320"/>
            <a:ext cx="5832648" cy="38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fr-FR" altLang="fr-FR" sz="1800" b="1" dirty="0" smtClean="0">
                <a:solidFill>
                  <a:srgbClr val="898989"/>
                </a:solidFill>
                <a:latin typeface="Gill Sans MT" pitchFamily="34" charset="0"/>
              </a:rPr>
              <a:t>Session: </a:t>
            </a:r>
            <a:r>
              <a:rPr lang="en-US" altLang="fr-FR" sz="1800" b="1" dirty="0">
                <a:solidFill>
                  <a:srgbClr val="898989"/>
                </a:solidFill>
                <a:latin typeface="Gill Sans MT" pitchFamily="34" charset="0"/>
              </a:rPr>
              <a:t>Co-morbidities: No organ left behind</a:t>
            </a:r>
            <a:endParaRPr lang="fr-FR" altLang="fr-FR" sz="1800" b="1" dirty="0" smtClean="0">
              <a:solidFill>
                <a:srgbClr val="898989"/>
              </a:solidFill>
              <a:latin typeface="Gill Sans MT" pitchFamily="34" charset="0"/>
            </a:endParaRPr>
          </a:p>
          <a:p>
            <a:pPr algn="ctr" eaLnBrk="1" hangingPunct="1">
              <a:buNone/>
            </a:pPr>
            <a:r>
              <a:rPr lang="fr-FR" altLang="fr-FR" sz="1800" b="1" dirty="0" smtClean="0">
                <a:solidFill>
                  <a:srgbClr val="898989"/>
                </a:solidFill>
                <a:latin typeface="Gill Sans MT" pitchFamily="34" charset="0"/>
              </a:rPr>
              <a:t>Abstract </a:t>
            </a:r>
            <a:r>
              <a:rPr lang="fr-FR" altLang="fr-FR" sz="1800" b="1" dirty="0">
                <a:solidFill>
                  <a:srgbClr val="898989"/>
                </a:solidFill>
                <a:latin typeface="Gill Sans MT" pitchFamily="34" charset="0"/>
              </a:rPr>
              <a:t>MOAB0203 </a:t>
            </a:r>
            <a:r>
              <a:rPr lang="fr-FR" altLang="fr-FR" sz="1800" b="1" dirty="0" smtClean="0">
                <a:solidFill>
                  <a:srgbClr val="898989"/>
                </a:solidFill>
                <a:latin typeface="Gill Sans MT" pitchFamily="34" charset="0"/>
              </a:rPr>
              <a:t>– Monday - July 22th, 2019</a:t>
            </a:r>
            <a:endParaRPr lang="fr-FR" altLang="fr-FR" sz="1800" b="1" dirty="0">
              <a:solidFill>
                <a:srgbClr val="898989"/>
              </a:solidFill>
              <a:latin typeface="Gill Sans MT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4" y="4581128"/>
            <a:ext cx="2811016" cy="1375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0004"/>
            <a:ext cx="3096344" cy="22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03848" y="6487672"/>
            <a:ext cx="57914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latin typeface="Gill Sans MT" panose="020B0502020104020203" pitchFamily="34" charset="0"/>
                <a:ea typeface="Calibri"/>
                <a:cs typeface="Times New Roman"/>
              </a:rPr>
              <a:t>†</a:t>
            </a:r>
            <a:r>
              <a:rPr lang="pt-BR" sz="1400" b="1" dirty="0" smtClean="0">
                <a:latin typeface="Gill Sans MT" panose="020B0502020104020203" pitchFamily="34" charset="0"/>
                <a:cs typeface="+mn-cs"/>
              </a:rPr>
              <a:t> Wong et al </a:t>
            </a:r>
            <a:r>
              <a:rPr lang="pt-BR" sz="1400" b="1" dirty="0" err="1" smtClean="0">
                <a:latin typeface="Gill Sans MT" panose="020B0502020104020203" pitchFamily="34" charset="0"/>
                <a:cs typeface="+mn-cs"/>
              </a:rPr>
              <a:t>Am</a:t>
            </a:r>
            <a:r>
              <a:rPr lang="pt-BR" sz="1400" b="1" dirty="0" smtClean="0">
                <a:latin typeface="Gill Sans MT" panose="020B0502020104020203" pitchFamily="34" charset="0"/>
                <a:cs typeface="+mn-cs"/>
              </a:rPr>
              <a:t> J </a:t>
            </a:r>
            <a:r>
              <a:rPr lang="pt-BR" sz="1400" b="1" dirty="0" err="1" smtClean="0">
                <a:latin typeface="Gill Sans MT" panose="020B0502020104020203" pitchFamily="34" charset="0"/>
                <a:cs typeface="+mn-cs"/>
              </a:rPr>
              <a:t>Gastro</a:t>
            </a:r>
            <a:r>
              <a:rPr lang="pt-BR" sz="1400" b="1" dirty="0" smtClean="0">
                <a:latin typeface="Gill Sans MT" panose="020B0502020104020203" pitchFamily="34" charset="0"/>
                <a:cs typeface="+mn-cs"/>
              </a:rPr>
              <a:t> 2012 / </a:t>
            </a:r>
            <a:r>
              <a:rPr lang="fr-FR" sz="1400" b="1" dirty="0" smtClean="0">
                <a:latin typeface="Gill Sans MT" panose="020B0502020104020203" pitchFamily="34" charset="0"/>
                <a:ea typeface="Calibri"/>
                <a:cs typeface="Times New Roman"/>
              </a:rPr>
              <a:t>§ Karlas et al J Hepatol 2017</a:t>
            </a:r>
            <a:endParaRPr lang="pt-BR" sz="1400" b="1" dirty="0">
              <a:latin typeface="Gill Sans MT" panose="020B0502020104020203" pitchFamily="34" charset="0"/>
              <a:cs typeface="+mn-cs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7967"/>
              </p:ext>
            </p:extLst>
          </p:nvPr>
        </p:nvGraphicFramePr>
        <p:xfrm>
          <a:off x="179513" y="2852936"/>
          <a:ext cx="8820327" cy="204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7"/>
                <a:gridCol w="2542636"/>
                <a:gridCol w="2965324"/>
              </a:tblGrid>
              <a:tr h="390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Gill Sans MT" panose="020B0502020104020203" pitchFamily="34" charset="0"/>
                        </a:rPr>
                        <a:t>Parameter</a:t>
                      </a:r>
                      <a:endParaRPr lang="fr-FR" sz="16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Assessment</a:t>
                      </a:r>
                      <a:endParaRPr lang="fr-FR" sz="16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Cut-</a:t>
                      </a:r>
                      <a:r>
                        <a:rPr lang="fr-FR" sz="1600" b="1" dirty="0" err="1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offs</a:t>
                      </a:r>
                      <a:endParaRPr lang="fr-FR" sz="16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/>
                </a:tc>
              </a:tr>
              <a:tr h="65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Liver stiffness measurement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(LSM)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Fibrosis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(F≥3 METAVIR)</a:t>
                      </a:r>
                      <a:endParaRPr lang="fr-FR" sz="16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≥</a:t>
                      </a:r>
                      <a:r>
                        <a:rPr lang="fr-FR" sz="1600" b="1" baseline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 8.7 kPa for M probe </a:t>
                      </a:r>
                      <a:r>
                        <a:rPr lang="fr-FR" sz="1200" b="1" baseline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≥</a:t>
                      </a:r>
                      <a:r>
                        <a:rPr lang="fr-FR" sz="1600" b="1" baseline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 7.2 kPa for XL probe </a:t>
                      </a:r>
                      <a:r>
                        <a:rPr lang="fr-FR" sz="1200" b="1" baseline="0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†</a:t>
                      </a:r>
                    </a:p>
                  </a:txBody>
                  <a:tcPr marL="41866" marR="4186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9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Controlled Attenuation Parameter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</a:rPr>
                        <a:t>(CAP)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Steatosis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≥ 5%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 (hepatocytes)</a:t>
                      </a:r>
                      <a:endParaRPr lang="fr-FR" sz="16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600" b="1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≥ 248 dB/m </a:t>
                      </a:r>
                      <a:r>
                        <a:rPr lang="fr-FR" sz="1200" b="1" dirty="0" smtClean="0">
                          <a:effectLst/>
                          <a:latin typeface="Gill Sans MT" panose="020B0502020104020203" pitchFamily="34" charset="0"/>
                          <a:ea typeface="Calibri"/>
                          <a:cs typeface="Times New Roman"/>
                        </a:rPr>
                        <a:t>§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1866" marR="4186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802524"/>
            <a:ext cx="8784976" cy="20504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Performed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on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the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same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day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(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fasting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solidFill>
                  <a:schemeClr val="tx2"/>
                </a:solidFill>
                <a:latin typeface="Gill Sans MT" pitchFamily="34" charset="0"/>
              </a:rPr>
              <a:t>status</a:t>
            </a:r>
            <a:r>
              <a:rPr lang="fr-FR" altLang="fr-FR" sz="2000" b="1" dirty="0" smtClean="0">
                <a:solidFill>
                  <a:schemeClr val="tx2"/>
                </a:solidFill>
                <a:latin typeface="Gill Sans MT" pitchFamily="34" charset="0"/>
              </a:rPr>
              <a:t>)</a:t>
            </a:r>
          </a:p>
          <a:p>
            <a:pPr marL="0" indent="0">
              <a:buNone/>
              <a:defRPr/>
            </a:pPr>
            <a:endParaRPr lang="fr-FR" altLang="fr-FR" sz="700" b="1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 smtClean="0">
                <a:latin typeface="Gill Sans MT" pitchFamily="34" charset="0"/>
              </a:rPr>
              <a:t>Clinical evaluation: </a:t>
            </a:r>
            <a:r>
              <a:rPr lang="fr-FR" altLang="fr-FR" sz="1800" dirty="0" smtClean="0">
                <a:latin typeface="Gill Sans MT" pitchFamily="34" charset="0"/>
              </a:rPr>
              <a:t>anthropometric measures, alcohol intake (AUDIT score), co-morbidities and co-medication use, history of HIV infection and c-ART treatment</a:t>
            </a:r>
            <a:endParaRPr lang="fr-FR" altLang="fr-FR" sz="700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>
                <a:latin typeface="Gill Sans MT" pitchFamily="34" charset="0"/>
              </a:rPr>
              <a:t>B</a:t>
            </a:r>
            <a:r>
              <a:rPr lang="fr-FR" altLang="fr-FR" sz="2000" b="1" dirty="0" smtClean="0">
                <a:latin typeface="Gill Sans MT" pitchFamily="34" charset="0"/>
              </a:rPr>
              <a:t>lood sample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altLang="fr-FR" sz="700" b="1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000" b="1" dirty="0" smtClean="0">
                <a:latin typeface="Gill Sans MT" pitchFamily="34" charset="0"/>
              </a:rPr>
              <a:t>Transient elastography by FibroScan ®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86772" y="5012384"/>
            <a:ext cx="41764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Gill Sans MT" panose="020B0502020104020203" pitchFamily="34" charset="0"/>
                <a:ea typeface="Calibri"/>
                <a:cs typeface="Times New Roman"/>
              </a:rPr>
              <a:t>Reliable</a:t>
            </a:r>
            <a:r>
              <a:rPr lang="pt-BR" b="1" dirty="0" smtClean="0">
                <a:latin typeface="Gill Sans MT" panose="020B0502020104020203" pitchFamily="34" charset="0"/>
                <a:ea typeface="Calibri"/>
                <a:cs typeface="Times New Roman"/>
              </a:rPr>
              <a:t> </a:t>
            </a:r>
            <a:r>
              <a:rPr lang="pt-BR" b="1" dirty="0" err="1" smtClean="0">
                <a:latin typeface="Gill Sans MT" panose="020B0502020104020203" pitchFamily="34" charset="0"/>
                <a:ea typeface="Calibri"/>
                <a:cs typeface="Times New Roman"/>
              </a:rPr>
              <a:t>FibroScan</a:t>
            </a:r>
            <a:endParaRPr lang="pt-BR" b="1" dirty="0" smtClean="0">
              <a:latin typeface="Gill Sans MT" panose="020B0502020104020203" pitchFamily="34" charset="0"/>
              <a:ea typeface="Calibri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Gill Sans MT" panose="020B0502020104020203" pitchFamily="34" charset="0"/>
                <a:cs typeface="Times New Roman"/>
              </a:rPr>
              <a:t>10 valid measures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Gill Sans MT" panose="020B0502020104020203" pitchFamily="34" charset="0"/>
                <a:cs typeface="Times New Roman"/>
              </a:rPr>
              <a:t>IQR/LSM </a:t>
            </a:r>
            <a:r>
              <a:rPr lang="fr-FR" dirty="0" smtClean="0">
                <a:latin typeface="Gill Sans MT" panose="020B0502020104020203" pitchFamily="34" charset="0"/>
                <a:cs typeface="Times New Roman"/>
              </a:rPr>
              <a:t>&lt;</a:t>
            </a:r>
            <a:r>
              <a:rPr lang="fr-FR" dirty="0" smtClean="0">
                <a:latin typeface="Gill Sans MT" panose="020B0502020104020203" pitchFamily="34" charset="0"/>
                <a:ea typeface="Calibri"/>
                <a:cs typeface="Times New Roman"/>
              </a:rPr>
              <a:t> 30% /</a:t>
            </a:r>
            <a:r>
              <a:rPr lang="pt-BR" dirty="0" smtClean="0">
                <a:latin typeface="Gill Sans MT" panose="020B0502020104020203" pitchFamily="34" charset="0"/>
                <a:cs typeface="Times New Roman"/>
              </a:rPr>
              <a:t> IQR/CAP </a:t>
            </a:r>
            <a:r>
              <a:rPr lang="fr-FR" dirty="0">
                <a:latin typeface="Gill Sans MT" panose="020B0502020104020203" pitchFamily="34" charset="0"/>
                <a:cs typeface="Times New Roman"/>
              </a:rPr>
              <a:t>&lt;</a:t>
            </a:r>
            <a:r>
              <a:rPr lang="fr-FR" dirty="0" smtClean="0">
                <a:latin typeface="Gill Sans MT" panose="020B0502020104020203" pitchFamily="34" charset="0"/>
                <a:ea typeface="Calibri"/>
                <a:cs typeface="Times New Roman"/>
              </a:rPr>
              <a:t> 30%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Gill Sans MT" panose="020B0502020104020203" pitchFamily="34" charset="0"/>
                <a:cs typeface="Times New Roman"/>
              </a:rPr>
              <a:t>Success</a:t>
            </a:r>
            <a:r>
              <a:rPr lang="fr-FR" dirty="0" smtClean="0">
                <a:latin typeface="Gill Sans MT" panose="020B0502020104020203" pitchFamily="34" charset="0"/>
                <a:cs typeface="Times New Roman"/>
              </a:rPr>
              <a:t> rate </a:t>
            </a:r>
            <a:r>
              <a:rPr lang="fr-FR" dirty="0" smtClean="0">
                <a:latin typeface="Gill Sans MT" panose="020B0502020104020203" pitchFamily="34" charset="0"/>
                <a:ea typeface="Calibri"/>
                <a:cs typeface="Times New Roman"/>
              </a:rPr>
              <a:t>≥ 60%</a:t>
            </a:r>
            <a:r>
              <a:rPr lang="pt-BR" dirty="0" smtClean="0">
                <a:latin typeface="Gill Sans MT" panose="020B0502020104020203" pitchFamily="34" charset="0"/>
                <a:cs typeface="Times New Roman"/>
              </a:rPr>
              <a:t> </a:t>
            </a:r>
            <a:endParaRPr lang="pt-BR" dirty="0">
              <a:latin typeface="Gill Sans MT" panose="020B0502020104020203" pitchFamily="34" charset="0"/>
              <a:cs typeface="+mn-cs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4000" b="1" dirty="0" err="1" smtClean="0">
                <a:latin typeface="Gill Sans MT" pitchFamily="34" charset="0"/>
              </a:rPr>
              <a:t>Methods</a:t>
            </a:r>
            <a:endParaRPr lang="fr-FR" altLang="fr-FR" sz="40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055" y="815954"/>
            <a:ext cx="8892480" cy="583264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800" b="1" dirty="0" smtClean="0">
                <a:latin typeface="Gill Sans MT" pitchFamily="34" charset="0"/>
              </a:rPr>
              <a:t>Serological biomarkers were calculated according to the original publication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altLang="fr-FR" sz="2800" b="1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800" b="1" dirty="0" smtClean="0">
                <a:latin typeface="Gill Sans MT" pitchFamily="34" charset="0"/>
              </a:rPr>
              <a:t>Outcomes</a:t>
            </a:r>
            <a:endParaRPr lang="fr-FR" altLang="fr-FR" sz="2800" b="1" dirty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Gill Sans MT" pitchFamily="34" charset="0"/>
              </a:rPr>
              <a:t>NAFLD </a:t>
            </a:r>
            <a:r>
              <a:rPr lang="fr-FR" altLang="fr-FR" sz="2400" dirty="0">
                <a:latin typeface="Gill Sans MT" pitchFamily="34" charset="0"/>
              </a:rPr>
              <a:t>(CAP ≥ </a:t>
            </a:r>
            <a:r>
              <a:rPr lang="fr-FR" altLang="fr-FR" sz="2400" dirty="0" smtClean="0">
                <a:latin typeface="Gill Sans MT" pitchFamily="34" charset="0"/>
              </a:rPr>
              <a:t>248 </a:t>
            </a:r>
            <a:r>
              <a:rPr lang="fr-FR" altLang="fr-FR" sz="2400" dirty="0">
                <a:latin typeface="Gill Sans MT" pitchFamily="34" charset="0"/>
              </a:rPr>
              <a:t>dB/m </a:t>
            </a:r>
            <a:r>
              <a:rPr lang="fr-FR" altLang="fr-FR" sz="2400" dirty="0" smtClean="0">
                <a:latin typeface="Gill Sans MT" pitchFamily="34" charset="0"/>
              </a:rPr>
              <a:t>) in reliable CAP measures</a:t>
            </a:r>
            <a:endParaRPr lang="fr-FR" altLang="fr-FR" sz="2400" b="1" dirty="0" smtClean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Gill Sans MT" pitchFamily="34" charset="0"/>
              </a:rPr>
              <a:t>Advanced</a:t>
            </a:r>
            <a:r>
              <a:rPr lang="fr-FR" altLang="fr-FR" sz="2400" b="1" dirty="0" smtClean="0">
                <a:latin typeface="Gill Sans MT" pitchFamily="34" charset="0"/>
              </a:rPr>
              <a:t> </a:t>
            </a:r>
            <a:r>
              <a:rPr lang="fr-FR" altLang="fr-FR" sz="2400" b="1" dirty="0" smtClean="0">
                <a:latin typeface="Gill Sans MT" pitchFamily="34" charset="0"/>
              </a:rPr>
              <a:t>fibrosis </a:t>
            </a:r>
            <a:r>
              <a:rPr lang="fr-FR" altLang="fr-FR" sz="2400" dirty="0" smtClean="0">
                <a:latin typeface="Gill Sans MT" pitchFamily="34" charset="0"/>
              </a:rPr>
              <a:t>(LSM ≥ 8.7 kPa / 7.2 kPa) in reliable LSM </a:t>
            </a:r>
          </a:p>
          <a:p>
            <a:pPr marL="0" indent="0">
              <a:buNone/>
              <a:defRPr/>
            </a:pPr>
            <a:endParaRPr lang="en-US" altLang="fr-FR" sz="2800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fr-FR" sz="2800" b="1" dirty="0" smtClean="0">
                <a:latin typeface="Gill Sans MT" pitchFamily="34" charset="0"/>
              </a:rPr>
              <a:t>AUROC; sensitivity, specificity; positive predictive value (PPV); negative predictive value (NPV) and likelihood ratios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fr-FR" sz="2800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fr-FR" sz="2800" b="1" dirty="0">
                <a:latin typeface="Gill Sans MT" pitchFamily="34" charset="0"/>
              </a:rPr>
              <a:t>STATA software </a:t>
            </a:r>
            <a:r>
              <a:rPr lang="en-US" altLang="fr-FR" sz="2800" dirty="0">
                <a:latin typeface="Gill Sans MT" pitchFamily="34" charset="0"/>
              </a:rPr>
              <a:t>(</a:t>
            </a:r>
            <a:r>
              <a:rPr lang="en-US" altLang="fr-FR" sz="2800" dirty="0" smtClean="0">
                <a:latin typeface="Gill Sans MT" pitchFamily="34" charset="0"/>
              </a:rPr>
              <a:t>2017; </a:t>
            </a:r>
            <a:r>
              <a:rPr lang="en-US" altLang="fr-FR" sz="2800" dirty="0" err="1">
                <a:latin typeface="Gill Sans MT" pitchFamily="34" charset="0"/>
              </a:rPr>
              <a:t>StataCorp</a:t>
            </a:r>
            <a:r>
              <a:rPr lang="en-US" altLang="fr-FR" sz="2800" dirty="0">
                <a:latin typeface="Gill Sans MT" pitchFamily="34" charset="0"/>
              </a:rPr>
              <a:t> </a:t>
            </a:r>
            <a:r>
              <a:rPr lang="en-US" altLang="fr-FR" sz="2800" dirty="0" smtClean="0">
                <a:latin typeface="Gill Sans MT" pitchFamily="34" charset="0"/>
              </a:rPr>
              <a:t>LP, </a:t>
            </a:r>
            <a:r>
              <a:rPr lang="en-US" altLang="fr-FR" sz="2800" dirty="0">
                <a:latin typeface="Gill Sans MT" pitchFamily="34" charset="0"/>
              </a:rPr>
              <a:t>TX, USA)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fr-FR" altLang="fr-FR" sz="2800" dirty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altLang="fr-FR" sz="2400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800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800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800" dirty="0" smtClean="0">
              <a:latin typeface="Gill Sans MT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4000" b="1" dirty="0" err="1" smtClean="0">
                <a:latin typeface="Gill Sans MT" pitchFamily="34" charset="0"/>
              </a:rPr>
              <a:t>Methods</a:t>
            </a:r>
            <a:endParaRPr lang="fr-FR" altLang="fr-FR" sz="40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3200" b="1" dirty="0" smtClean="0">
                <a:latin typeface="Gill Sans MT" pitchFamily="34" charset="0"/>
              </a:rPr>
              <a:t>Flow-chart of the </a:t>
            </a:r>
            <a:r>
              <a:rPr lang="fr-FR" altLang="fr-FR" sz="3200" b="1" dirty="0" err="1" smtClean="0">
                <a:latin typeface="Gill Sans MT" pitchFamily="34" charset="0"/>
              </a:rPr>
              <a:t>study</a:t>
            </a:r>
            <a:endParaRPr lang="fr-FR" altLang="fr-FR" sz="3200" b="1" dirty="0" smtClean="0">
              <a:latin typeface="Gill Sans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79146" cy="52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2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altLang="fr-FR" sz="4000" b="1" dirty="0" err="1">
                <a:latin typeface="Gill Sans MT" pitchFamily="34" charset="0"/>
              </a:rPr>
              <a:t>Results</a:t>
            </a:r>
            <a:endParaRPr lang="fr-FR" altLang="fr-FR" sz="4000" b="1" dirty="0">
              <a:latin typeface="Gill Sans MT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8915" y="6502807"/>
            <a:ext cx="284380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b="1" dirty="0" smtClean="0">
                <a:latin typeface="Gill Sans MT" panose="020B0502020104020203" pitchFamily="34" charset="0"/>
                <a:ea typeface="Calibri"/>
                <a:cs typeface="Times New Roman"/>
              </a:rPr>
              <a:t>Data expressed as n (%) or median [IQR]</a:t>
            </a:r>
            <a:endParaRPr lang="pt-BR" sz="1050" dirty="0">
              <a:latin typeface="Gill Sans MT" panose="020B0502020104020203" pitchFamily="34" charset="0"/>
              <a:cs typeface="+mn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03107"/>
              </p:ext>
            </p:extLst>
          </p:nvPr>
        </p:nvGraphicFramePr>
        <p:xfrm>
          <a:off x="539552" y="1340768"/>
          <a:ext cx="8064896" cy="5028191"/>
        </p:xfrm>
        <a:graphic>
          <a:graphicData uri="http://schemas.openxmlformats.org/drawingml/2006/table">
            <a:tbl>
              <a:tblPr/>
              <a:tblGrid>
                <a:gridCol w="5400600"/>
                <a:gridCol w="2664296"/>
              </a:tblGrid>
              <a:tr h="16821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All (</a:t>
                      </a:r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n=437)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Female gender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249 (57%)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Age, years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44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[35-52]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Black/Mixed skin color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228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(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52%)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Former or current smoking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184 (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42%)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Metabolic features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BMI, Kg/m²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26.1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[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23.4-29.3]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6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Waist circumference, cm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91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 [84-99]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Metabolic syndrome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154 (35%)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HOMA-IR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2.48 [1.68-3.94]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Gill Sans MT"/>
                        </a:rPr>
                        <a:t>Biochemistry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ill Sans MT"/>
                        </a:rPr>
                        <a:t> 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ALT, IU/L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30 [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23-43]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AST, IU/L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25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[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20-33]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GGT, IU/L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46 [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32-75]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Fasting glucose, mg/dL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94 [88-101]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Fasting insulin, mmol/L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10.7 [7.6-16.1]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Triglycerides, mg/dL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124 [84-178]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HIV</a:t>
                      </a:r>
                      <a:r>
                        <a:rPr lang="pt-BR" sz="14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 infection </a:t>
                      </a:r>
                      <a:endParaRPr lang="pt-BR" sz="1400" b="1" i="0" u="none" strike="noStrike" kern="1200" dirty="0">
                        <a:solidFill>
                          <a:srgbClr val="FFFFFF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c-ART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 marL="4877" marR="4877" marT="4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420 (96%)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Duration of </a:t>
                      </a: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c-ART, </a:t>
                      </a:r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years</a:t>
                      </a:r>
                    </a:p>
                  </a:txBody>
                  <a:tcPr marL="4877" marR="4877" marT="4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7.2 [3.8-13.8]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CD4 count (cells/mm3)</a:t>
                      </a:r>
                    </a:p>
                  </a:txBody>
                  <a:tcPr marL="4877" marR="4877" marT="4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620 [427-901]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HIV viral load &gt; 40 copies/mm3</a:t>
                      </a:r>
                    </a:p>
                  </a:txBody>
                  <a:tcPr marL="4877" marR="4877" marT="4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80 (18%)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2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ill Sans MT"/>
                          <a:ea typeface="+mn-ea"/>
                          <a:cs typeface="+mn-cs"/>
                        </a:rPr>
                        <a:t>Nadir CD4  &lt; 100 cells/mm3)</a:t>
                      </a:r>
                    </a:p>
                  </a:txBody>
                  <a:tcPr marL="4877" marR="4877" marT="4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197 [84-323]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5257" marR="5257" marT="52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08915" y="836712"/>
            <a:ext cx="8066787" cy="360040"/>
          </a:xfrm>
          <a:noFill/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000" b="1" dirty="0" smtClean="0">
                <a:latin typeface="Gill Sans MT" pitchFamily="34" charset="0"/>
              </a:rPr>
              <a:t>Baseline </a:t>
            </a:r>
            <a:r>
              <a:rPr lang="fr-FR" altLang="fr-FR" sz="2000" b="1" dirty="0" err="1" smtClean="0">
                <a:latin typeface="Gill Sans MT" pitchFamily="34" charset="0"/>
              </a:rPr>
              <a:t>characteristics</a:t>
            </a:r>
            <a:r>
              <a:rPr lang="fr-FR" altLang="fr-FR" sz="2000" b="1" dirty="0" smtClean="0">
                <a:latin typeface="Gill Sans MT" pitchFamily="34" charset="0"/>
              </a:rPr>
              <a:t> of patients</a:t>
            </a:r>
            <a:endParaRPr lang="fr-FR" altLang="fr-FR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7" y="4005064"/>
            <a:ext cx="3906942" cy="28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8" y="1047550"/>
            <a:ext cx="3744416" cy="274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07" y="1072573"/>
            <a:ext cx="3906942" cy="28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3" y="4005064"/>
            <a:ext cx="3858587" cy="282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2"/>
          <p:cNvSpPr txBox="1"/>
          <p:nvPr/>
        </p:nvSpPr>
        <p:spPr>
          <a:xfrm>
            <a:off x="1331640" y="759417"/>
            <a:ext cx="199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Fatty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</a:t>
            </a:r>
            <a:r>
              <a:rPr lang="fr-FR" altLang="fr-FR" sz="1400" b="1" dirty="0" err="1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Liver</a:t>
            </a:r>
            <a:r>
              <a:rPr lang="fr-FR" altLang="fr-FR" sz="14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 Index</a:t>
            </a:r>
            <a:endParaRPr lang="fr-FR" altLang="fr-FR" sz="1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1" name="CaixaDeTexto 2"/>
          <p:cNvSpPr txBox="1"/>
          <p:nvPr/>
        </p:nvSpPr>
        <p:spPr>
          <a:xfrm>
            <a:off x="5364088" y="764704"/>
            <a:ext cx="2805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NAFLD </a:t>
            </a:r>
            <a:r>
              <a:rPr lang="fr-FR" altLang="fr-FR" sz="1400" b="1" dirty="0" err="1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Liver</a:t>
            </a:r>
            <a:r>
              <a:rPr lang="fr-FR" altLang="fr-FR" sz="14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 Fat Score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2" name="CaixaDeTexto 2"/>
          <p:cNvSpPr txBox="1"/>
          <p:nvPr/>
        </p:nvSpPr>
        <p:spPr>
          <a:xfrm>
            <a:off x="1215724" y="3851175"/>
            <a:ext cx="2420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Hepatic</a:t>
            </a:r>
            <a:r>
              <a:rPr lang="fr-FR" altLang="fr-FR" sz="14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</a:t>
            </a:r>
            <a:r>
              <a:rPr lang="fr-FR" altLang="fr-FR" sz="1400" b="1" dirty="0" err="1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Steatosis</a:t>
            </a:r>
            <a:r>
              <a:rPr lang="fr-FR" altLang="fr-FR" sz="14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 Index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3" name="CaixaDeTexto 2"/>
          <p:cNvSpPr txBox="1"/>
          <p:nvPr/>
        </p:nvSpPr>
        <p:spPr>
          <a:xfrm>
            <a:off x="5821066" y="3861048"/>
            <a:ext cx="199129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err="1" smtClean="0">
                <a:solidFill>
                  <a:schemeClr val="tx2"/>
                </a:solidFill>
                <a:latin typeface="Gill Sans MT" pitchFamily="34" charset="0"/>
              </a:rPr>
              <a:t>Steato</a:t>
            </a:r>
            <a:r>
              <a:rPr lang="fr-FR" altLang="fr-FR" sz="1400" b="1" dirty="0" smtClean="0">
                <a:solidFill>
                  <a:schemeClr val="tx2"/>
                </a:solidFill>
                <a:latin typeface="Gill Sans MT" pitchFamily="34" charset="0"/>
              </a:rPr>
              <a:t>-ELSA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2800" b="1" dirty="0" err="1" smtClean="0">
                <a:latin typeface="Gill Sans MT" pitchFamily="34" charset="0"/>
              </a:rPr>
              <a:t>Biomarkers</a:t>
            </a:r>
            <a:r>
              <a:rPr lang="fr-FR" altLang="fr-FR" sz="2800" b="1" dirty="0" smtClean="0">
                <a:latin typeface="Gill Sans MT" pitchFamily="34" charset="0"/>
              </a:rPr>
              <a:t> of NAFLD (n=437)</a:t>
            </a:r>
            <a:endParaRPr lang="fr-FR" altLang="fr-FR" sz="2800" b="1" dirty="0" smtClean="0">
              <a:latin typeface="Gill Sans MT" pitchFamily="34" charset="0"/>
            </a:endParaRPr>
          </a:p>
        </p:txBody>
      </p:sp>
      <p:sp>
        <p:nvSpPr>
          <p:cNvPr id="15" name="CaixaDeTexto 2"/>
          <p:cNvSpPr txBox="1"/>
          <p:nvPr/>
        </p:nvSpPr>
        <p:spPr>
          <a:xfrm>
            <a:off x="6313684" y="5626179"/>
            <a:ext cx="63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0.283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6" name="CaixaDeTexto 2"/>
          <p:cNvSpPr txBox="1"/>
          <p:nvPr/>
        </p:nvSpPr>
        <p:spPr>
          <a:xfrm>
            <a:off x="8272623" y="5024209"/>
            <a:ext cx="63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0.589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7" name="CaixaDeTexto 2"/>
          <p:cNvSpPr txBox="1"/>
          <p:nvPr/>
        </p:nvSpPr>
        <p:spPr>
          <a:xfrm>
            <a:off x="6300192" y="4293096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18" name="CaixaDeTexto 2"/>
          <p:cNvSpPr txBox="1"/>
          <p:nvPr/>
        </p:nvSpPr>
        <p:spPr>
          <a:xfrm>
            <a:off x="1907704" y="2481442"/>
            <a:ext cx="41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36</a:t>
            </a:r>
            <a:endParaRPr lang="fr-FR" altLang="fr-FR" sz="1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" name="CaixaDeTexto 2"/>
          <p:cNvSpPr txBox="1"/>
          <p:nvPr/>
        </p:nvSpPr>
        <p:spPr>
          <a:xfrm>
            <a:off x="3635896" y="1567825"/>
            <a:ext cx="436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2">
                    <a:lumMod val="75000"/>
                  </a:schemeClr>
                </a:solidFill>
                <a:latin typeface="Gill Sans MT" pitchFamily="34" charset="0"/>
              </a:rPr>
              <a:t>79</a:t>
            </a:r>
            <a:endParaRPr lang="fr-FR" altLang="fr-FR" sz="1200" dirty="0">
              <a:solidFill>
                <a:schemeClr val="accent2">
                  <a:lumMod val="7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0" name="CaixaDeTexto 2"/>
          <p:cNvSpPr txBox="1"/>
          <p:nvPr/>
        </p:nvSpPr>
        <p:spPr>
          <a:xfrm>
            <a:off x="1897809" y="1196752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21" name="CaixaDeTexto 2"/>
          <p:cNvSpPr txBox="1"/>
          <p:nvPr/>
        </p:nvSpPr>
        <p:spPr>
          <a:xfrm>
            <a:off x="6387235" y="2766061"/>
            <a:ext cx="705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- 1.035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2" name="CaixaDeTexto 2"/>
          <p:cNvSpPr txBox="1"/>
          <p:nvPr/>
        </p:nvSpPr>
        <p:spPr>
          <a:xfrm>
            <a:off x="8202158" y="2511729"/>
            <a:ext cx="705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0.867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3" name="CaixaDeTexto 2"/>
          <p:cNvSpPr txBox="1"/>
          <p:nvPr/>
        </p:nvSpPr>
        <p:spPr>
          <a:xfrm>
            <a:off x="6337160" y="1312564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24" name="CaixaDeTexto 2"/>
          <p:cNvSpPr txBox="1"/>
          <p:nvPr/>
        </p:nvSpPr>
        <p:spPr>
          <a:xfrm>
            <a:off x="1907704" y="5672281"/>
            <a:ext cx="41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35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5" name="CaixaDeTexto 2"/>
          <p:cNvSpPr txBox="1"/>
          <p:nvPr/>
        </p:nvSpPr>
        <p:spPr>
          <a:xfrm>
            <a:off x="3730714" y="5437338"/>
            <a:ext cx="419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42</a:t>
            </a:r>
            <a:endParaRPr lang="fr-FR" altLang="fr-FR" sz="1200" dirty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6" name="CaixaDeTexto 2"/>
          <p:cNvSpPr txBox="1"/>
          <p:nvPr/>
        </p:nvSpPr>
        <p:spPr>
          <a:xfrm>
            <a:off x="1835696" y="4365104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27" name="CaixaDeTexto 2"/>
          <p:cNvSpPr txBox="1"/>
          <p:nvPr/>
        </p:nvSpPr>
        <p:spPr>
          <a:xfrm>
            <a:off x="1156808" y="3635731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(n=270)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8" name="CaixaDeTexto 2"/>
          <p:cNvSpPr txBox="1"/>
          <p:nvPr/>
        </p:nvSpPr>
        <p:spPr>
          <a:xfrm>
            <a:off x="5512867" y="3789040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(n=270)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9" name="CaixaDeTexto 2"/>
          <p:cNvSpPr txBox="1"/>
          <p:nvPr/>
        </p:nvSpPr>
        <p:spPr>
          <a:xfrm>
            <a:off x="1075283" y="6650103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(n=270)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30" name="CaixaDeTexto 2"/>
          <p:cNvSpPr txBox="1"/>
          <p:nvPr/>
        </p:nvSpPr>
        <p:spPr>
          <a:xfrm>
            <a:off x="5541915" y="6669940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(n=270)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31" name="CaixaDeTexto 2"/>
          <p:cNvSpPr txBox="1"/>
          <p:nvPr/>
        </p:nvSpPr>
        <p:spPr>
          <a:xfrm>
            <a:off x="2875483" y="3645604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(n=167)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32" name="CaixaDeTexto 2"/>
          <p:cNvSpPr txBox="1"/>
          <p:nvPr/>
        </p:nvSpPr>
        <p:spPr>
          <a:xfrm>
            <a:off x="7380312" y="3789040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(n=167)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33" name="CaixaDeTexto 2"/>
          <p:cNvSpPr txBox="1"/>
          <p:nvPr/>
        </p:nvSpPr>
        <p:spPr>
          <a:xfrm>
            <a:off x="2947491" y="6642556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(n=167)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34" name="CaixaDeTexto 2"/>
          <p:cNvSpPr txBox="1"/>
          <p:nvPr/>
        </p:nvSpPr>
        <p:spPr>
          <a:xfrm>
            <a:off x="7483995" y="6669940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(n=167)</a:t>
            </a:r>
            <a:endParaRPr lang="fr-FR" altLang="fr-FR" sz="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3830" cy="53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27584" y="908720"/>
            <a:ext cx="7433051" cy="360040"/>
          </a:xfrm>
          <a:noFill/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2000" b="1" dirty="0" err="1" smtClean="0">
                <a:latin typeface="Gill Sans MT" pitchFamily="34" charset="0"/>
              </a:rPr>
              <a:t>AUROCs</a:t>
            </a:r>
            <a:r>
              <a:rPr lang="fr-FR" altLang="fr-FR" sz="2000" b="1" dirty="0" smtClean="0">
                <a:latin typeface="Gill Sans MT" pitchFamily="34" charset="0"/>
              </a:rPr>
              <a:t> of </a:t>
            </a:r>
            <a:r>
              <a:rPr lang="fr-FR" altLang="fr-FR" sz="2000" b="1" dirty="0" err="1" smtClean="0">
                <a:latin typeface="Gill Sans MT" pitchFamily="34" charset="0"/>
              </a:rPr>
              <a:t>serological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latin typeface="Gill Sans MT" pitchFamily="34" charset="0"/>
              </a:rPr>
              <a:t>biomarkers</a:t>
            </a:r>
            <a:r>
              <a:rPr lang="fr-FR" altLang="fr-FR" sz="2000" b="1" dirty="0" smtClean="0">
                <a:latin typeface="Gill Sans MT" pitchFamily="34" charset="0"/>
              </a:rPr>
              <a:t> for </a:t>
            </a:r>
            <a:r>
              <a:rPr lang="fr-FR" altLang="fr-FR" sz="2000" b="1" dirty="0" err="1" smtClean="0">
                <a:latin typeface="Gill Sans MT" pitchFamily="34" charset="0"/>
              </a:rPr>
              <a:t>detection</a:t>
            </a:r>
            <a:r>
              <a:rPr lang="fr-FR" altLang="fr-FR" sz="2000" b="1" dirty="0" smtClean="0">
                <a:latin typeface="Gill Sans MT" pitchFamily="34" charset="0"/>
              </a:rPr>
              <a:t> of NAFLD</a:t>
            </a:r>
            <a:endParaRPr lang="fr-FR" altLang="fr-FR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764704"/>
            <a:ext cx="4055615" cy="29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33" y="3933056"/>
            <a:ext cx="3942479" cy="288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73" y="764704"/>
            <a:ext cx="4055616" cy="296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2"/>
          <p:cNvSpPr txBox="1"/>
          <p:nvPr/>
        </p:nvSpPr>
        <p:spPr>
          <a:xfrm>
            <a:off x="1331640" y="759417"/>
            <a:ext cx="199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smtClean="0">
                <a:solidFill>
                  <a:schemeClr val="tx2"/>
                </a:solidFill>
                <a:latin typeface="Gill Sans MT" pitchFamily="34" charset="0"/>
              </a:rPr>
              <a:t>FIB-4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8" name="CaixaDeTexto 2"/>
          <p:cNvSpPr txBox="1"/>
          <p:nvPr/>
        </p:nvSpPr>
        <p:spPr>
          <a:xfrm>
            <a:off x="5724128" y="744959"/>
            <a:ext cx="1991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APRI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9" name="CaixaDeTexto 2"/>
          <p:cNvSpPr txBox="1"/>
          <p:nvPr/>
        </p:nvSpPr>
        <p:spPr>
          <a:xfrm>
            <a:off x="3491880" y="371703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NAFLD </a:t>
            </a:r>
            <a:r>
              <a:rPr lang="fr-FR" altLang="fr-FR" sz="1400" b="1" dirty="0" err="1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Fibrosis</a:t>
            </a:r>
            <a:r>
              <a:rPr lang="fr-FR" altLang="fr-FR" sz="1400" b="1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 Score</a:t>
            </a:r>
            <a:endParaRPr lang="fr-FR" altLang="fr-FR" sz="1200" dirty="0">
              <a:solidFill>
                <a:schemeClr val="accent2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0" name="CaixaDeTexto 2"/>
          <p:cNvSpPr txBox="1"/>
          <p:nvPr/>
        </p:nvSpPr>
        <p:spPr>
          <a:xfrm>
            <a:off x="1897809" y="1196752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11" name="CaixaDeTexto 2"/>
          <p:cNvSpPr txBox="1"/>
          <p:nvPr/>
        </p:nvSpPr>
        <p:spPr>
          <a:xfrm>
            <a:off x="6290297" y="1098104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12" name="CaixaDeTexto 2"/>
          <p:cNvSpPr txBox="1"/>
          <p:nvPr/>
        </p:nvSpPr>
        <p:spPr>
          <a:xfrm>
            <a:off x="4078095" y="4149080"/>
            <a:ext cx="85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p &lt; 0.001</a:t>
            </a:r>
            <a:endParaRPr lang="fr-FR" altLang="fr-FR" sz="1200" dirty="0">
              <a:latin typeface="Gill Sans MT" pitchFamily="34" charset="0"/>
            </a:endParaRPr>
          </a:p>
        </p:txBody>
      </p:sp>
      <p:sp>
        <p:nvSpPr>
          <p:cNvPr id="13" name="CaixaDeTexto 2"/>
          <p:cNvSpPr txBox="1"/>
          <p:nvPr/>
        </p:nvSpPr>
        <p:spPr>
          <a:xfrm>
            <a:off x="1955893" y="2852936"/>
            <a:ext cx="52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0.79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4" name="CaixaDeTexto 2"/>
          <p:cNvSpPr txBox="1"/>
          <p:nvPr/>
        </p:nvSpPr>
        <p:spPr>
          <a:xfrm>
            <a:off x="3923928" y="2647945"/>
            <a:ext cx="52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1.21</a:t>
            </a:r>
            <a:endParaRPr lang="fr-FR" altLang="fr-FR" sz="12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5" name="CaixaDeTexto 2"/>
          <p:cNvSpPr txBox="1"/>
          <p:nvPr/>
        </p:nvSpPr>
        <p:spPr>
          <a:xfrm>
            <a:off x="6215932" y="2866836"/>
            <a:ext cx="52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0.28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6" name="CaixaDeTexto 2"/>
          <p:cNvSpPr txBox="1"/>
          <p:nvPr/>
        </p:nvSpPr>
        <p:spPr>
          <a:xfrm>
            <a:off x="8172400" y="2714436"/>
            <a:ext cx="52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0.41</a:t>
            </a:r>
            <a:endParaRPr lang="fr-FR" altLang="fr-FR" sz="1200" dirty="0">
              <a:solidFill>
                <a:schemeClr val="accent3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7" name="CaixaDeTexto 2"/>
          <p:cNvSpPr txBox="1"/>
          <p:nvPr/>
        </p:nvSpPr>
        <p:spPr>
          <a:xfrm>
            <a:off x="4243635" y="5237807"/>
            <a:ext cx="616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-2.388</a:t>
            </a:r>
            <a:endParaRPr lang="fr-FR" altLang="fr-FR" sz="1200" dirty="0">
              <a:solidFill>
                <a:schemeClr val="accent2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8" name="CaixaDeTexto 2"/>
          <p:cNvSpPr txBox="1"/>
          <p:nvPr/>
        </p:nvSpPr>
        <p:spPr>
          <a:xfrm>
            <a:off x="6103378" y="4725144"/>
            <a:ext cx="616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-0.581</a:t>
            </a:r>
            <a:endParaRPr lang="fr-FR" altLang="fr-FR" sz="1200" dirty="0">
              <a:solidFill>
                <a:schemeClr val="accent2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19" name="CaixaDeTexto 2"/>
          <p:cNvSpPr txBox="1"/>
          <p:nvPr/>
        </p:nvSpPr>
        <p:spPr>
          <a:xfrm>
            <a:off x="1187624" y="3573596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(n=391)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0" name="CaixaDeTexto 2"/>
          <p:cNvSpPr txBox="1"/>
          <p:nvPr/>
        </p:nvSpPr>
        <p:spPr>
          <a:xfrm>
            <a:off x="3091507" y="3573016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(n=46)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2800" b="1" dirty="0" err="1" smtClean="0">
                <a:latin typeface="Gill Sans MT" pitchFamily="34" charset="0"/>
              </a:rPr>
              <a:t>Biomarkers</a:t>
            </a:r>
            <a:r>
              <a:rPr lang="fr-FR" altLang="fr-FR" sz="2800" b="1" dirty="0" smtClean="0">
                <a:latin typeface="Gill Sans MT" pitchFamily="34" charset="0"/>
              </a:rPr>
              <a:t> of </a:t>
            </a:r>
            <a:r>
              <a:rPr lang="fr-FR" altLang="fr-FR" sz="2800" b="1" dirty="0" err="1" smtClean="0">
                <a:latin typeface="Gill Sans MT" pitchFamily="34" charset="0"/>
              </a:rPr>
              <a:t>fibrosis</a:t>
            </a:r>
            <a:r>
              <a:rPr lang="fr-FR" altLang="fr-FR" sz="2800" b="1" dirty="0" smtClean="0">
                <a:latin typeface="Gill Sans MT" pitchFamily="34" charset="0"/>
              </a:rPr>
              <a:t> (n=437)</a:t>
            </a:r>
            <a:endParaRPr lang="fr-FR" altLang="fr-FR" sz="2800" b="1" dirty="0" smtClean="0">
              <a:latin typeface="Gill Sans MT" pitchFamily="34" charset="0"/>
            </a:endParaRPr>
          </a:p>
        </p:txBody>
      </p:sp>
      <p:sp>
        <p:nvSpPr>
          <p:cNvPr id="22" name="CaixaDeTexto 2"/>
          <p:cNvSpPr txBox="1"/>
          <p:nvPr/>
        </p:nvSpPr>
        <p:spPr>
          <a:xfrm>
            <a:off x="3419872" y="6642932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(n=391)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3" name="CaixaDeTexto 2"/>
          <p:cNvSpPr txBox="1"/>
          <p:nvPr/>
        </p:nvSpPr>
        <p:spPr>
          <a:xfrm>
            <a:off x="5395763" y="3549172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(n=391)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4" name="CaixaDeTexto 2"/>
          <p:cNvSpPr txBox="1"/>
          <p:nvPr/>
        </p:nvSpPr>
        <p:spPr>
          <a:xfrm>
            <a:off x="7308304" y="3573016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(n=46)</a:t>
            </a:r>
            <a:endParaRPr lang="fr-FR" altLang="fr-FR" sz="800" dirty="0">
              <a:latin typeface="Gill Sans MT" pitchFamily="34" charset="0"/>
            </a:endParaRPr>
          </a:p>
        </p:txBody>
      </p:sp>
      <p:sp>
        <p:nvSpPr>
          <p:cNvPr id="25" name="CaixaDeTexto 2"/>
          <p:cNvSpPr txBox="1"/>
          <p:nvPr/>
        </p:nvSpPr>
        <p:spPr>
          <a:xfrm>
            <a:off x="5292080" y="6628068"/>
            <a:ext cx="61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800" dirty="0" smtClean="0">
                <a:latin typeface="Gill Sans MT" pitchFamily="34" charset="0"/>
              </a:rPr>
              <a:t>(n=46)</a:t>
            </a:r>
            <a:endParaRPr lang="fr-FR" altLang="fr-FR" sz="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9" y="1555750"/>
            <a:ext cx="6885985" cy="504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27584" y="836712"/>
            <a:ext cx="7433051" cy="360040"/>
          </a:xfrm>
          <a:noFill/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2000" b="1" dirty="0" err="1" smtClean="0">
                <a:latin typeface="Gill Sans MT" pitchFamily="34" charset="0"/>
              </a:rPr>
              <a:t>AUROCs</a:t>
            </a:r>
            <a:r>
              <a:rPr lang="fr-FR" altLang="fr-FR" sz="2000" b="1" dirty="0" smtClean="0">
                <a:latin typeface="Gill Sans MT" pitchFamily="34" charset="0"/>
              </a:rPr>
              <a:t> of </a:t>
            </a:r>
            <a:r>
              <a:rPr lang="fr-FR" altLang="fr-FR" sz="2000" b="1" dirty="0" err="1" smtClean="0">
                <a:latin typeface="Gill Sans MT" pitchFamily="34" charset="0"/>
              </a:rPr>
              <a:t>serological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latin typeface="Gill Sans MT" pitchFamily="34" charset="0"/>
              </a:rPr>
              <a:t>biomarkers</a:t>
            </a:r>
            <a:r>
              <a:rPr lang="fr-FR" altLang="fr-FR" sz="2000" b="1" dirty="0" smtClean="0">
                <a:latin typeface="Gill Sans MT" pitchFamily="34" charset="0"/>
              </a:rPr>
              <a:t> for </a:t>
            </a:r>
            <a:r>
              <a:rPr lang="fr-FR" altLang="fr-FR" sz="2000" b="1" dirty="0" err="1" smtClean="0">
                <a:latin typeface="Gill Sans MT" pitchFamily="34" charset="0"/>
              </a:rPr>
              <a:t>detection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</a:p>
          <a:p>
            <a:pPr marL="0" indent="0" algn="ctr">
              <a:buNone/>
              <a:defRPr/>
            </a:pPr>
            <a:r>
              <a:rPr lang="fr-FR" altLang="fr-FR" sz="2000" b="1" dirty="0" smtClean="0">
                <a:latin typeface="Gill Sans MT" pitchFamily="34" charset="0"/>
              </a:rPr>
              <a:t>of </a:t>
            </a:r>
            <a:r>
              <a:rPr lang="fr-FR" altLang="fr-FR" sz="2000" b="1" dirty="0" err="1" smtClean="0">
                <a:latin typeface="Gill Sans MT" pitchFamily="34" charset="0"/>
              </a:rPr>
              <a:t>advanced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latin typeface="Gill Sans MT" pitchFamily="34" charset="0"/>
              </a:rPr>
              <a:t>fibrosis</a:t>
            </a:r>
            <a:r>
              <a:rPr lang="fr-FR" altLang="fr-FR" sz="2000" b="1" dirty="0" smtClean="0">
                <a:latin typeface="Gill Sans MT" pitchFamily="34" charset="0"/>
              </a:rPr>
              <a:t> (METAVIR F3F4)</a:t>
            </a:r>
            <a:endParaRPr lang="fr-FR" altLang="fr-FR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21751"/>
              </p:ext>
            </p:extLst>
          </p:nvPr>
        </p:nvGraphicFramePr>
        <p:xfrm>
          <a:off x="395536" y="1720446"/>
          <a:ext cx="8424935" cy="3129076"/>
        </p:xfrm>
        <a:graphic>
          <a:graphicData uri="http://schemas.openxmlformats.org/drawingml/2006/table">
            <a:tbl>
              <a:tblPr firstRow="1" firstCol="1" bandRow="1"/>
              <a:tblGrid>
                <a:gridCol w="1835157"/>
                <a:gridCol w="1956287"/>
                <a:gridCol w="1951125"/>
                <a:gridCol w="731242"/>
                <a:gridCol w="732102"/>
                <a:gridCol w="609081"/>
                <a:gridCol w="609941"/>
              </a:tblGrid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Sensitivity  [95%CI]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Specificity  [95%CI]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PPV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NPV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LR+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LR+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21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Biomarkers for diagnosis of NAFLD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Steato-ELSA </a:t>
                      </a: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≥ 0.386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81% [76-87]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74% [69-80]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66%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87%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3.19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0.25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FLI ≥ 60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75% [69-82]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76 % [70-81]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65%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83%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3.09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0.32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HSI ≥ 36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89% [84-93]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52% [46-58]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53%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88%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1.84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0.22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NAFLD-LFS ≥ -0.640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80% [74-86]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63% [57-69]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57%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84%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2.17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0.31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1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Biomarkers for diagnosis of advanced fibrosis (METAVIR F3F4)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FIB-4 ≥ 3.25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4% [0-10]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99% [98-100]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50%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90%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8.50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0.96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APRI ≥ 1.5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2% [0-6]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99% [98-100]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25%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90%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2.93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0.99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NFS ≥ 0.676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11% [2-20]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98% [97-99]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38%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90%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5.31</a:t>
                      </a:r>
                      <a:endParaRPr lang="pt-BR" sz="1200" b="1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  <a:ea typeface="Times New Roman"/>
                          <a:cs typeface="Times New Roman"/>
                        </a:rPr>
                        <a:t>0.91</a:t>
                      </a:r>
                      <a:endParaRPr lang="pt-BR" sz="1200" b="1" dirty="0">
                        <a:effectLst/>
                        <a:latin typeface="Gill Sans MT" panose="020B0502020104020203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827584" y="836712"/>
            <a:ext cx="7433051" cy="360040"/>
          </a:xfrm>
          <a:noFill/>
        </p:spPr>
        <p:txBody>
          <a:bodyPr/>
          <a:lstStyle/>
          <a:p>
            <a:pPr marL="0" indent="0" algn="ctr">
              <a:buNone/>
              <a:defRPr/>
            </a:pPr>
            <a:r>
              <a:rPr lang="fr-FR" altLang="fr-FR" sz="2000" b="1" dirty="0" smtClean="0">
                <a:latin typeface="Gill Sans MT" pitchFamily="34" charset="0"/>
              </a:rPr>
              <a:t>Diagnostic value of </a:t>
            </a:r>
            <a:r>
              <a:rPr lang="fr-FR" altLang="fr-FR" sz="2000" b="1" dirty="0" err="1" smtClean="0">
                <a:latin typeface="Gill Sans MT" pitchFamily="34" charset="0"/>
              </a:rPr>
              <a:t>serological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latin typeface="Gill Sans MT" pitchFamily="34" charset="0"/>
              </a:rPr>
              <a:t>biomarkers</a:t>
            </a:r>
            <a:r>
              <a:rPr lang="fr-FR" altLang="fr-FR" sz="2000" b="1" dirty="0" smtClean="0">
                <a:latin typeface="Gill Sans MT" pitchFamily="34" charset="0"/>
              </a:rPr>
              <a:t> for </a:t>
            </a:r>
            <a:r>
              <a:rPr lang="fr-FR" altLang="fr-FR" sz="2000" b="1" dirty="0" err="1" smtClean="0">
                <a:latin typeface="Gill Sans MT" pitchFamily="34" charset="0"/>
              </a:rPr>
              <a:t>diagnosis</a:t>
            </a:r>
            <a:r>
              <a:rPr lang="fr-FR" altLang="fr-FR" sz="2000" b="1" dirty="0" smtClean="0">
                <a:latin typeface="Gill Sans MT" pitchFamily="34" charset="0"/>
              </a:rPr>
              <a:t> of NAFLD and/or </a:t>
            </a:r>
            <a:r>
              <a:rPr lang="fr-FR" altLang="fr-FR" sz="2000" b="1" dirty="0" err="1" smtClean="0">
                <a:latin typeface="Gill Sans MT" pitchFamily="34" charset="0"/>
              </a:rPr>
              <a:t>advanced</a:t>
            </a:r>
            <a:r>
              <a:rPr lang="fr-FR" altLang="fr-FR" sz="2000" b="1" dirty="0" smtClean="0">
                <a:latin typeface="Gill Sans MT" pitchFamily="34" charset="0"/>
              </a:rPr>
              <a:t> </a:t>
            </a:r>
            <a:r>
              <a:rPr lang="fr-FR" altLang="fr-FR" sz="2000" b="1" dirty="0" err="1" smtClean="0">
                <a:latin typeface="Gill Sans MT" pitchFamily="34" charset="0"/>
              </a:rPr>
              <a:t>fibrosis</a:t>
            </a:r>
            <a:endParaRPr lang="fr-FR" altLang="fr-FR" sz="200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55368" y="3933056"/>
            <a:ext cx="1296144" cy="90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2626990" y="2424708"/>
            <a:ext cx="312452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2"/>
          <p:cNvSpPr txBox="1"/>
          <p:nvPr/>
        </p:nvSpPr>
        <p:spPr>
          <a:xfrm>
            <a:off x="395536" y="5017819"/>
            <a:ext cx="32403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100" b="1" dirty="0" smtClean="0">
                <a:latin typeface="Gill Sans MT" pitchFamily="34" charset="0"/>
              </a:rPr>
              <a:t>FLI, </a:t>
            </a:r>
            <a:r>
              <a:rPr lang="fr-FR" altLang="fr-FR" sz="1100" b="1" dirty="0" err="1" smtClean="0">
                <a:latin typeface="Gill Sans MT" pitchFamily="34" charset="0"/>
              </a:rPr>
              <a:t>Fatty</a:t>
            </a:r>
            <a:r>
              <a:rPr lang="fr-FR" altLang="fr-FR" sz="1100" b="1" dirty="0" smtClean="0">
                <a:latin typeface="Gill Sans MT" pitchFamily="34" charset="0"/>
              </a:rPr>
              <a:t> </a:t>
            </a:r>
            <a:r>
              <a:rPr lang="fr-FR" altLang="fr-FR" sz="1100" b="1" dirty="0" err="1" smtClean="0">
                <a:latin typeface="Gill Sans MT" pitchFamily="34" charset="0"/>
              </a:rPr>
              <a:t>Liver</a:t>
            </a:r>
            <a:r>
              <a:rPr lang="fr-FR" altLang="fr-FR" sz="1100" b="1" dirty="0" smtClean="0">
                <a:latin typeface="Gill Sans MT" pitchFamily="34" charset="0"/>
              </a:rPr>
              <a:t> Index</a:t>
            </a:r>
          </a:p>
          <a:p>
            <a:endParaRPr lang="fr-FR" altLang="fr-FR" sz="800" b="1" dirty="0" smtClean="0">
              <a:latin typeface="Gill Sans MT" pitchFamily="34" charset="0"/>
            </a:endParaRPr>
          </a:p>
          <a:p>
            <a:r>
              <a:rPr lang="fr-FR" altLang="fr-FR" sz="1100" b="1" dirty="0" smtClean="0">
                <a:latin typeface="Gill Sans MT" pitchFamily="34" charset="0"/>
              </a:rPr>
              <a:t>HSI, </a:t>
            </a:r>
            <a:r>
              <a:rPr lang="fr-FR" altLang="fr-FR" sz="1100" b="1" dirty="0" err="1" smtClean="0">
                <a:latin typeface="Gill Sans MT" pitchFamily="34" charset="0"/>
              </a:rPr>
              <a:t>Hepatic</a:t>
            </a:r>
            <a:r>
              <a:rPr lang="fr-FR" altLang="fr-FR" sz="1100" b="1" dirty="0" smtClean="0">
                <a:latin typeface="Gill Sans MT" pitchFamily="34" charset="0"/>
              </a:rPr>
              <a:t> </a:t>
            </a:r>
            <a:r>
              <a:rPr lang="fr-FR" altLang="fr-FR" sz="1100" b="1" dirty="0" err="1" smtClean="0">
                <a:latin typeface="Gill Sans MT" pitchFamily="34" charset="0"/>
              </a:rPr>
              <a:t>Steatosis</a:t>
            </a:r>
            <a:r>
              <a:rPr lang="fr-FR" altLang="fr-FR" sz="1100" b="1" dirty="0" smtClean="0">
                <a:latin typeface="Gill Sans MT" pitchFamily="34" charset="0"/>
              </a:rPr>
              <a:t> Index</a:t>
            </a:r>
          </a:p>
          <a:p>
            <a:endParaRPr lang="fr-FR" altLang="fr-FR" sz="800" b="1" dirty="0" smtClean="0">
              <a:latin typeface="Gill Sans MT" pitchFamily="34" charset="0"/>
            </a:endParaRPr>
          </a:p>
          <a:p>
            <a:r>
              <a:rPr lang="fr-FR" altLang="fr-FR" sz="1100" b="1" dirty="0" smtClean="0">
                <a:latin typeface="Gill Sans MT" pitchFamily="34" charset="0"/>
              </a:rPr>
              <a:t>NAFLD-LFS, NAFLD </a:t>
            </a:r>
            <a:r>
              <a:rPr lang="fr-FR" altLang="fr-FR" sz="1100" b="1" dirty="0" err="1" smtClean="0">
                <a:latin typeface="Gill Sans MT" pitchFamily="34" charset="0"/>
              </a:rPr>
              <a:t>Liver</a:t>
            </a:r>
            <a:r>
              <a:rPr lang="fr-FR" altLang="fr-FR" sz="1100" b="1" dirty="0" smtClean="0">
                <a:latin typeface="Gill Sans MT" pitchFamily="34" charset="0"/>
              </a:rPr>
              <a:t> Fat Score</a:t>
            </a:r>
          </a:p>
          <a:p>
            <a:endParaRPr lang="fr-FR" altLang="fr-FR" sz="800" b="1" dirty="0" smtClean="0">
              <a:latin typeface="Gill Sans MT" pitchFamily="34" charset="0"/>
            </a:endParaRPr>
          </a:p>
          <a:p>
            <a:r>
              <a:rPr lang="fr-FR" altLang="fr-FR" sz="1100" b="1" dirty="0">
                <a:latin typeface="Gill Sans MT" pitchFamily="34" charset="0"/>
              </a:rPr>
              <a:t>FIB-4, Fibrosis-4 Score</a:t>
            </a:r>
          </a:p>
          <a:p>
            <a:endParaRPr lang="fr-FR" altLang="fr-FR" sz="800" b="1" dirty="0">
              <a:latin typeface="Gill Sans MT" pitchFamily="34" charset="0"/>
            </a:endParaRPr>
          </a:p>
          <a:p>
            <a:r>
              <a:rPr lang="fr-FR" altLang="fr-FR" sz="1100" b="1" dirty="0">
                <a:latin typeface="Gill Sans MT" pitchFamily="34" charset="0"/>
              </a:rPr>
              <a:t>APRI, Aspartate-to-</a:t>
            </a:r>
            <a:r>
              <a:rPr lang="fr-FR" altLang="fr-FR" sz="1100" b="1" dirty="0" err="1">
                <a:latin typeface="Gill Sans MT" pitchFamily="34" charset="0"/>
              </a:rPr>
              <a:t>Platelet</a:t>
            </a:r>
            <a:r>
              <a:rPr lang="fr-FR" altLang="fr-FR" sz="1100" b="1" dirty="0">
                <a:latin typeface="Gill Sans MT" pitchFamily="34" charset="0"/>
              </a:rPr>
              <a:t> Ratio Index</a:t>
            </a:r>
          </a:p>
          <a:p>
            <a:endParaRPr lang="fr-FR" altLang="fr-FR" sz="800" b="1" dirty="0">
              <a:latin typeface="Gill Sans MT" pitchFamily="34" charset="0"/>
            </a:endParaRPr>
          </a:p>
          <a:p>
            <a:r>
              <a:rPr lang="fr-FR" altLang="fr-FR" sz="1100" b="1" dirty="0">
                <a:latin typeface="Gill Sans MT" pitchFamily="34" charset="0"/>
              </a:rPr>
              <a:t>NFS, NAFLD </a:t>
            </a:r>
            <a:r>
              <a:rPr lang="fr-FR" altLang="fr-FR" sz="1100" b="1" dirty="0" err="1">
                <a:latin typeface="Gill Sans MT" pitchFamily="34" charset="0"/>
              </a:rPr>
              <a:t>Fibrosis</a:t>
            </a:r>
            <a:r>
              <a:rPr lang="fr-FR" altLang="fr-FR" sz="1100" b="1" dirty="0">
                <a:latin typeface="Gill Sans MT" pitchFamily="34" charset="0"/>
              </a:rPr>
              <a:t> </a:t>
            </a:r>
            <a:r>
              <a:rPr lang="fr-FR" altLang="fr-FR" sz="1100" b="1" dirty="0" smtClean="0">
                <a:latin typeface="Gill Sans MT" pitchFamily="34" charset="0"/>
              </a:rPr>
              <a:t>Score</a:t>
            </a:r>
            <a:endParaRPr lang="fr-FR" altLang="fr-FR" sz="1100" b="1" dirty="0">
              <a:latin typeface="Gill Sans M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8264" y="3933056"/>
            <a:ext cx="504056" cy="90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2"/>
          <p:cNvSpPr txBox="1"/>
          <p:nvPr/>
        </p:nvSpPr>
        <p:spPr>
          <a:xfrm>
            <a:off x="6444208" y="5017271"/>
            <a:ext cx="224259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altLang="fr-FR" sz="1100" b="1" dirty="0" smtClean="0">
                <a:latin typeface="Gill Sans MT" pitchFamily="34" charset="0"/>
              </a:rPr>
              <a:t>PPV, positive </a:t>
            </a:r>
            <a:r>
              <a:rPr lang="fr-FR" altLang="fr-FR" sz="1100" b="1" dirty="0" err="1" smtClean="0">
                <a:latin typeface="Gill Sans MT" pitchFamily="34" charset="0"/>
              </a:rPr>
              <a:t>predictive</a:t>
            </a:r>
            <a:r>
              <a:rPr lang="fr-FR" altLang="fr-FR" sz="1100" b="1" dirty="0" smtClean="0">
                <a:latin typeface="Gill Sans MT" pitchFamily="34" charset="0"/>
              </a:rPr>
              <a:t> value</a:t>
            </a:r>
          </a:p>
          <a:p>
            <a:endParaRPr lang="fr-FR" altLang="fr-FR" sz="800" b="1" dirty="0" smtClean="0">
              <a:latin typeface="Gill Sans MT" pitchFamily="34" charset="0"/>
            </a:endParaRPr>
          </a:p>
          <a:p>
            <a:r>
              <a:rPr lang="fr-FR" altLang="fr-FR" sz="1100" b="1" dirty="0">
                <a:latin typeface="Gill Sans MT" pitchFamily="34" charset="0"/>
              </a:rPr>
              <a:t>PPV, </a:t>
            </a:r>
            <a:r>
              <a:rPr lang="fr-FR" altLang="fr-FR" sz="1100" b="1" dirty="0" err="1" smtClean="0">
                <a:latin typeface="Gill Sans MT" pitchFamily="34" charset="0"/>
              </a:rPr>
              <a:t>negative</a:t>
            </a:r>
            <a:r>
              <a:rPr lang="fr-FR" altLang="fr-FR" sz="1100" b="1" dirty="0" smtClean="0">
                <a:latin typeface="Gill Sans MT" pitchFamily="34" charset="0"/>
              </a:rPr>
              <a:t> </a:t>
            </a:r>
            <a:r>
              <a:rPr lang="fr-FR" altLang="fr-FR" sz="1100" b="1" dirty="0" err="1" smtClean="0">
                <a:latin typeface="Gill Sans MT" pitchFamily="34" charset="0"/>
              </a:rPr>
              <a:t>predictive</a:t>
            </a:r>
            <a:r>
              <a:rPr lang="fr-FR" altLang="fr-FR" sz="1100" b="1" dirty="0" smtClean="0">
                <a:latin typeface="Gill Sans MT" pitchFamily="34" charset="0"/>
              </a:rPr>
              <a:t> value</a:t>
            </a:r>
            <a:endParaRPr lang="fr-FR" altLang="fr-FR" sz="1100" b="1" dirty="0">
              <a:latin typeface="Gill Sans MT" pitchFamily="34" charset="0"/>
            </a:endParaRPr>
          </a:p>
          <a:p>
            <a:endParaRPr lang="fr-FR" altLang="fr-FR" sz="800" b="1" dirty="0" smtClean="0">
              <a:latin typeface="Gill Sans MT" pitchFamily="34" charset="0"/>
            </a:endParaRPr>
          </a:p>
          <a:p>
            <a:r>
              <a:rPr lang="fr-FR" altLang="fr-FR" sz="1100" b="1" dirty="0" smtClean="0">
                <a:latin typeface="Gill Sans MT" pitchFamily="34" charset="0"/>
              </a:rPr>
              <a:t>LR+, positive </a:t>
            </a:r>
            <a:r>
              <a:rPr lang="fr-FR" altLang="fr-FR" sz="1100" b="1" dirty="0" err="1" smtClean="0">
                <a:latin typeface="Gill Sans MT" pitchFamily="34" charset="0"/>
              </a:rPr>
              <a:t>likelyhood</a:t>
            </a:r>
            <a:endParaRPr lang="fr-FR" altLang="fr-FR" sz="1100" b="1" dirty="0" smtClean="0">
              <a:latin typeface="Gill Sans MT" pitchFamily="34" charset="0"/>
            </a:endParaRPr>
          </a:p>
          <a:p>
            <a:endParaRPr lang="fr-FR" altLang="fr-FR" sz="800" b="1" dirty="0">
              <a:latin typeface="Gill Sans MT" pitchFamily="34" charset="0"/>
            </a:endParaRPr>
          </a:p>
          <a:p>
            <a:r>
              <a:rPr lang="fr-FR" altLang="fr-FR" sz="1100" b="1" dirty="0" smtClean="0">
                <a:latin typeface="Gill Sans MT" pitchFamily="34" charset="0"/>
              </a:rPr>
              <a:t>LR-, </a:t>
            </a:r>
            <a:r>
              <a:rPr lang="fr-FR" altLang="fr-FR" sz="1100" b="1" dirty="0" err="1" smtClean="0">
                <a:latin typeface="Gill Sans MT" pitchFamily="34" charset="0"/>
              </a:rPr>
              <a:t>negative</a:t>
            </a:r>
            <a:r>
              <a:rPr lang="fr-FR" altLang="fr-FR" sz="1100" b="1" dirty="0" smtClean="0">
                <a:latin typeface="Gill Sans MT" pitchFamily="34" charset="0"/>
              </a:rPr>
              <a:t> </a:t>
            </a:r>
            <a:r>
              <a:rPr lang="fr-FR" altLang="fr-FR" sz="1100" b="1" dirty="0" err="1" smtClean="0">
                <a:latin typeface="Gill Sans MT" pitchFamily="34" charset="0"/>
              </a:rPr>
              <a:t>likelyhood</a:t>
            </a:r>
            <a:endParaRPr lang="fr-FR" altLang="fr-FR" sz="1100" b="1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1932434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800" b="1" dirty="0" smtClean="0">
                <a:solidFill>
                  <a:schemeClr val="tx2"/>
                </a:solidFill>
                <a:latin typeface="Gill Sans MT" pitchFamily="34" charset="0"/>
              </a:rPr>
              <a:t>Limitations</a:t>
            </a:r>
            <a:endParaRPr lang="fr-FR" altLang="fr-FR" sz="28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fr-FR" altLang="fr-FR" sz="1400" b="1" dirty="0" smtClean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Lack of a more robust gold-standard for NAFLD (MRI-PDFF) and advanced liver fibrosis (liver biopsy)</a:t>
            </a:r>
            <a:endParaRPr lang="fr-FR" altLang="fr-FR" sz="2400" dirty="0">
              <a:latin typeface="Gill Sans MT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107504" y="3284984"/>
            <a:ext cx="9036496" cy="30243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800" b="1" dirty="0" err="1" smtClean="0">
                <a:solidFill>
                  <a:schemeClr val="tx2"/>
                </a:solidFill>
                <a:latin typeface="Gill Sans MT" pitchFamily="34" charset="0"/>
              </a:rPr>
              <a:t>Strengths</a:t>
            </a:r>
            <a:endParaRPr lang="fr-FR" altLang="fr-FR" sz="2800" b="1" dirty="0" smtClean="0">
              <a:solidFill>
                <a:schemeClr val="tx2"/>
              </a:solidFill>
              <a:latin typeface="Gill Sans MT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fr-FR" altLang="fr-FR" sz="1400" b="1" dirty="0" smtClean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Large sample size</a:t>
            </a:r>
          </a:p>
          <a:p>
            <a:pPr lvl="1">
              <a:buFont typeface="Arial" charset="0"/>
              <a:buChar char="–"/>
              <a:defRPr/>
            </a:pPr>
            <a:endParaRPr lang="en-US" altLang="fr-FR" sz="1200" dirty="0" smtClean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Centralized laboratory for blood parameters</a:t>
            </a:r>
          </a:p>
          <a:p>
            <a:pPr lvl="1">
              <a:buFont typeface="Arial" charset="0"/>
              <a:buChar char="–"/>
              <a:defRPr/>
            </a:pPr>
            <a:endParaRPr lang="en-US" altLang="fr-FR" sz="1200" dirty="0" smtClean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err="1" smtClean="0">
                <a:latin typeface="Gill Sans MT" pitchFamily="34" charset="0"/>
              </a:rPr>
              <a:t>FibroScan</a:t>
            </a:r>
            <a:r>
              <a:rPr lang="en-US" altLang="fr-FR" sz="2400" dirty="0" smtClean="0">
                <a:latin typeface="Gill Sans MT" pitchFamily="34" charset="0"/>
              </a:rPr>
              <a:t> was performed by a single experimented operator on the same day of blood sample</a:t>
            </a:r>
            <a:endParaRPr lang="fr-FR" altLang="fr-FR" sz="2400" dirty="0">
              <a:latin typeface="Gill Sans MT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3200" b="1" dirty="0" err="1" smtClean="0">
                <a:latin typeface="Gill Sans MT" pitchFamily="34" charset="0"/>
              </a:rPr>
              <a:t>Limits</a:t>
            </a:r>
            <a:r>
              <a:rPr lang="fr-FR" altLang="fr-FR" sz="3200" b="1" dirty="0" smtClean="0">
                <a:latin typeface="Gill Sans MT" pitchFamily="34" charset="0"/>
              </a:rPr>
              <a:t> &amp; </a:t>
            </a:r>
            <a:r>
              <a:rPr lang="fr-FR" altLang="fr-FR" sz="3200" b="1" dirty="0" err="1" smtClean="0">
                <a:latin typeface="Gill Sans MT" pitchFamily="34" charset="0"/>
              </a:rPr>
              <a:t>Strengths</a:t>
            </a:r>
            <a:endParaRPr lang="fr-FR" altLang="fr-FR" sz="32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2060848"/>
            <a:ext cx="8229600" cy="194421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altLang="fr-FR" sz="2800" dirty="0" smtClean="0">
                <a:latin typeface="Gill Sans MT" pitchFamily="34" charset="0"/>
              </a:rPr>
              <a:t>The </a:t>
            </a:r>
            <a:r>
              <a:rPr lang="fr-FR" altLang="fr-FR" sz="2800" dirty="0" err="1" smtClean="0">
                <a:latin typeface="Gill Sans MT" pitchFamily="34" charset="0"/>
              </a:rPr>
              <a:t>authors</a:t>
            </a:r>
            <a:r>
              <a:rPr lang="fr-FR" altLang="fr-FR" sz="2800" dirty="0" smtClean="0">
                <a:latin typeface="Gill Sans MT" pitchFamily="34" charset="0"/>
              </a:rPr>
              <a:t> have </a:t>
            </a:r>
            <a:r>
              <a:rPr lang="fr-FR" altLang="fr-FR" sz="2800" dirty="0" err="1" smtClean="0">
                <a:latin typeface="Gill Sans MT" pitchFamily="34" charset="0"/>
              </a:rPr>
              <a:t>nothing</a:t>
            </a:r>
            <a:r>
              <a:rPr lang="fr-FR" altLang="fr-FR" sz="2800" dirty="0" smtClean="0">
                <a:latin typeface="Gill Sans MT" pitchFamily="34" charset="0"/>
              </a:rPr>
              <a:t> to </a:t>
            </a:r>
            <a:r>
              <a:rPr lang="fr-FR" altLang="fr-FR" sz="2800" dirty="0" err="1" smtClean="0">
                <a:latin typeface="Gill Sans MT" pitchFamily="34" charset="0"/>
              </a:rPr>
              <a:t>disclosure</a:t>
            </a:r>
            <a:endParaRPr lang="fr-FR" altLang="fr-FR" sz="2800" dirty="0" smtClean="0">
              <a:latin typeface="Gill Sans MT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3200" b="1" dirty="0" err="1" smtClean="0">
                <a:latin typeface="Gill Sans MT" pitchFamily="34" charset="0"/>
              </a:rPr>
              <a:t>Disclosures</a:t>
            </a:r>
            <a:endParaRPr lang="fr-FR" altLang="fr-FR" sz="32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07504" y="1352550"/>
            <a:ext cx="9036496" cy="502877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800" b="1" dirty="0" smtClean="0">
                <a:latin typeface="Gill Sans MT" pitchFamily="34" charset="0"/>
              </a:rPr>
              <a:t>In mono-</a:t>
            </a:r>
            <a:r>
              <a:rPr lang="fr-FR" altLang="fr-FR" sz="2800" b="1" dirty="0" err="1" smtClean="0">
                <a:latin typeface="Gill Sans MT" pitchFamily="34" charset="0"/>
              </a:rPr>
              <a:t>infected</a:t>
            </a:r>
            <a:r>
              <a:rPr lang="fr-FR" altLang="fr-FR" sz="2800" b="1" dirty="0" smtClean="0">
                <a:latin typeface="Gill Sans MT" pitchFamily="34" charset="0"/>
              </a:rPr>
              <a:t> HIV patients </a:t>
            </a:r>
            <a:r>
              <a:rPr lang="fr-FR" altLang="fr-FR" sz="2800" b="1" dirty="0" err="1" smtClean="0">
                <a:latin typeface="Gill Sans MT" pitchFamily="34" charset="0"/>
              </a:rPr>
              <a:t>without</a:t>
            </a:r>
            <a:r>
              <a:rPr lang="fr-FR" altLang="fr-FR" sz="2800" b="1" dirty="0" smtClean="0">
                <a:latin typeface="Gill Sans MT" pitchFamily="34" charset="0"/>
              </a:rPr>
              <a:t> abusive </a:t>
            </a:r>
            <a:r>
              <a:rPr lang="fr-FR" altLang="fr-FR" sz="2800" b="1" dirty="0" err="1" smtClean="0">
                <a:latin typeface="Gill Sans MT" pitchFamily="34" charset="0"/>
              </a:rPr>
              <a:t>alcohol</a:t>
            </a:r>
            <a:r>
              <a:rPr lang="fr-FR" altLang="fr-FR" sz="2800" b="1" dirty="0" smtClean="0">
                <a:latin typeface="Gill Sans MT" pitchFamily="34" charset="0"/>
              </a:rPr>
              <a:t> </a:t>
            </a:r>
            <a:r>
              <a:rPr lang="fr-FR" altLang="fr-FR" sz="2800" b="1" dirty="0" err="1" smtClean="0">
                <a:latin typeface="Gill Sans MT" pitchFamily="34" charset="0"/>
              </a:rPr>
              <a:t>intake</a:t>
            </a:r>
            <a:r>
              <a:rPr lang="fr-FR" altLang="fr-FR" sz="2800" b="1" dirty="0" smtClean="0">
                <a:latin typeface="Gill Sans MT" pitchFamily="34" charset="0"/>
              </a:rPr>
              <a:t>:</a:t>
            </a:r>
            <a:endParaRPr lang="fr-FR" altLang="fr-FR" sz="2800" b="1" dirty="0" smtClean="0">
              <a:latin typeface="Gill Sans MT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fr-FR" altLang="fr-FR" sz="1400" b="1" dirty="0" smtClean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Serological biomarkers had </a:t>
            </a:r>
            <a:r>
              <a:rPr lang="en-US" altLang="fr-FR" sz="2400" dirty="0">
                <a:latin typeface="Gill Sans MT" pitchFamily="34" charset="0"/>
              </a:rPr>
              <a:t>a good </a:t>
            </a:r>
            <a:r>
              <a:rPr lang="en-US" altLang="fr-FR" sz="2400" dirty="0" smtClean="0">
                <a:latin typeface="Gill Sans MT" pitchFamily="34" charset="0"/>
              </a:rPr>
              <a:t>accuracy for detection of NAFLD, especially Fatty Liver Index and </a:t>
            </a:r>
            <a:r>
              <a:rPr lang="en-US" altLang="fr-FR" sz="2400" dirty="0" err="1" smtClean="0">
                <a:latin typeface="Gill Sans MT" pitchFamily="34" charset="0"/>
              </a:rPr>
              <a:t>Steato</a:t>
            </a:r>
            <a:r>
              <a:rPr lang="en-US" altLang="fr-FR" sz="2400" dirty="0" smtClean="0">
                <a:latin typeface="Gill Sans MT" pitchFamily="34" charset="0"/>
              </a:rPr>
              <a:t>-ELSA</a:t>
            </a:r>
          </a:p>
          <a:p>
            <a:pPr lvl="1">
              <a:buFont typeface="Arial" charset="0"/>
              <a:buChar char="–"/>
              <a:defRPr/>
            </a:pPr>
            <a:endParaRPr lang="en-US" altLang="fr-FR" sz="2400" dirty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Serological biomarkers for </a:t>
            </a:r>
            <a:r>
              <a:rPr lang="en-US" altLang="fr-FR" sz="2400" dirty="0">
                <a:latin typeface="Gill Sans MT" pitchFamily="34" charset="0"/>
              </a:rPr>
              <a:t>fibrosis </a:t>
            </a:r>
            <a:r>
              <a:rPr lang="en-US" altLang="fr-FR" sz="2400" dirty="0" smtClean="0">
                <a:latin typeface="Gill Sans MT" pitchFamily="34" charset="0"/>
              </a:rPr>
              <a:t>yielded a </a:t>
            </a:r>
            <a:r>
              <a:rPr lang="en-US" altLang="fr-FR" sz="2400" dirty="0">
                <a:latin typeface="Gill Sans MT" pitchFamily="34" charset="0"/>
              </a:rPr>
              <a:t>high specificity and </a:t>
            </a:r>
            <a:r>
              <a:rPr lang="en-US" altLang="fr-FR" sz="2400" dirty="0" smtClean="0">
                <a:latin typeface="Gill Sans MT" pitchFamily="34" charset="0"/>
              </a:rPr>
              <a:t>negative predictive value for advanced fibrosis (METAVIR F3F4)</a:t>
            </a:r>
          </a:p>
          <a:p>
            <a:pPr lvl="1">
              <a:buFont typeface="Arial" charset="0"/>
              <a:buChar char="–"/>
              <a:defRPr/>
            </a:pPr>
            <a:endParaRPr lang="en-US" altLang="fr-FR" sz="2400" dirty="0">
              <a:latin typeface="Gill Sans MT" pitchFamily="34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altLang="fr-FR" sz="2400" dirty="0" smtClean="0">
                <a:latin typeface="Gill Sans MT" pitchFamily="34" charset="0"/>
              </a:rPr>
              <a:t>These </a:t>
            </a:r>
            <a:r>
              <a:rPr lang="en-US" altLang="fr-FR" sz="2400" dirty="0">
                <a:latin typeface="Gill Sans MT" pitchFamily="34" charset="0"/>
              </a:rPr>
              <a:t>tests should be integrated to HIV care to detect NAFLD and to exclude advanced liver fibrosis</a:t>
            </a:r>
            <a:endParaRPr lang="fr-FR" altLang="fr-FR" sz="2400" dirty="0" smtClean="0">
              <a:latin typeface="Gill Sans MT" pitchFamily="34" charset="0"/>
            </a:endParaRPr>
          </a:p>
        </p:txBody>
      </p:sp>
      <p:sp>
        <p:nvSpPr>
          <p:cNvPr id="16387" name="Titre 1"/>
          <p:cNvSpPr>
            <a:spLocks noGrp="1"/>
          </p:cNvSpPr>
          <p:nvPr>
            <p:ph type="title"/>
          </p:nvPr>
        </p:nvSpPr>
        <p:spPr>
          <a:xfrm>
            <a:off x="250825" y="574675"/>
            <a:ext cx="8026400" cy="909638"/>
          </a:xfrm>
        </p:spPr>
        <p:txBody>
          <a:bodyPr/>
          <a:lstStyle/>
          <a:p>
            <a:pPr algn="l"/>
            <a:r>
              <a:rPr lang="fr-FR" altLang="fr-FR" sz="4000" b="1" dirty="0" smtClean="0">
                <a:latin typeface="Gill Sans MT" pitchFamily="34" charset="0"/>
              </a:rPr>
              <a:t>Conclusions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55613" y="1352550"/>
            <a:ext cx="78216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gfnoticias.com/wp-content/uploads/2014/01/Bolsa-Jovens-Talentos-Ciencia-Sem-Frontei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74" y="4090921"/>
            <a:ext cx="1647402" cy="7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www.inclusive.org.br/wp-content/uploads/cnpq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9" y="4090921"/>
            <a:ext cx="1629954" cy="6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http://www.fiotec.fiocruz.br/institucional/images/faper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62579"/>
            <a:ext cx="18820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9276" y="3068960"/>
            <a:ext cx="8635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Gill Sans MT" panose="020B0502020104020203" pitchFamily="34" charset="0"/>
              </a:rPr>
              <a:t>A</a:t>
            </a:r>
            <a:r>
              <a:rPr lang="fr-FR" sz="2400" b="1" dirty="0" err="1" smtClean="0">
                <a:latin typeface="Gill Sans MT" panose="020B0502020104020203" pitchFamily="34" charset="0"/>
              </a:rPr>
              <a:t>gencies</a:t>
            </a:r>
            <a:r>
              <a:rPr lang="fr-FR" sz="2400" b="1" dirty="0" smtClean="0">
                <a:latin typeface="Gill Sans MT" panose="020B0502020104020203" pitchFamily="34" charset="0"/>
              </a:rPr>
              <a:t> </a:t>
            </a:r>
            <a:r>
              <a:rPr lang="fr-FR" sz="2400" b="1" dirty="0" err="1" smtClean="0">
                <a:latin typeface="Gill Sans MT" panose="020B0502020104020203" pitchFamily="34" charset="0"/>
              </a:rPr>
              <a:t>that</a:t>
            </a:r>
            <a:r>
              <a:rPr lang="fr-FR" sz="2400" b="1" dirty="0" smtClean="0">
                <a:latin typeface="Gill Sans MT" panose="020B0502020104020203" pitchFamily="34" charset="0"/>
              </a:rPr>
              <a:t> have been </a:t>
            </a:r>
            <a:r>
              <a:rPr lang="fr-FR" sz="2400" b="1" dirty="0" err="1" smtClean="0">
                <a:latin typeface="Gill Sans MT" panose="020B0502020104020203" pitchFamily="34" charset="0"/>
              </a:rPr>
              <a:t>supporting</a:t>
            </a:r>
            <a:r>
              <a:rPr lang="fr-FR" sz="2400" b="1" dirty="0" smtClean="0">
                <a:latin typeface="Gill Sans MT" panose="020B0502020104020203" pitchFamily="34" charset="0"/>
              </a:rPr>
              <a:t> the PROSPEC </a:t>
            </a:r>
            <a:r>
              <a:rPr lang="fr-FR" sz="2400" b="1" dirty="0" err="1" smtClean="0">
                <a:latin typeface="Gill Sans MT" panose="020B0502020104020203" pitchFamily="34" charset="0"/>
              </a:rPr>
              <a:t>study</a:t>
            </a:r>
            <a:endParaRPr lang="fr-FR" sz="2400" b="1" dirty="0">
              <a:latin typeface="Gill Sans MT" panose="020B0502020104020203" pitchFamily="34" charset="0"/>
            </a:endParaRPr>
          </a:p>
        </p:txBody>
      </p:sp>
      <p:sp>
        <p:nvSpPr>
          <p:cNvPr id="10" name="AutoShape 2" descr="data:image/jpeg;base64,/9j/4AAQSkZJRgABAQAAAQABAAD/2wCEAAkGBxASEBUQExEVFRUVGR0YFhgVFx0XGBUbFx0aGCAXFRoYHSggHSAlGxcVITEhJSktLi4uFx8zODMtNyktLjcBCgoKDg0OGhAQGDcgHR80Ky01Ky8tNy4tMS83Ky0rLS0xNzA3LTM1Mjc3LTcyKysvLy0tMzczNzU3NzArLS41Lf/AABEIAKAA8AMBIgACEQEDEQH/xAAcAAEAAQUBAQAAAAAAAAAAAAAAAgMEBQYHAQj/xABIEAABAwICBwYCBQgHCQEAAAABAAIDBBESIQUGEzFBcZEiMlFSYYEHoRQVscHRFkJTc3SSsrMjJjQ1Q+LxJWRygqPC0uHwM//EABkBAQEBAQEBAAAAAAAAAAAAAAABAgMFBP/EAB8RAQEBAQADAAIDAAAAAAAAAAABEQIDEiFB8RNR8P/aAAwDAQACEQMRAD8A7ZFG3CMhuHBS2TfKOiQ90cgpoIbJvlHRNk3yjopoghsm+UdE2TfKOimiCGyb5R0TZN8o6KaIIbJvlHRNk3yjoprWdbtYXU+GOK2M5uuL4W8vEn7EGx7NvlHRNk3yjouc/lnWeLP3Vv2i65s8TZW7nDd4HiPYoLjZN8o6Jsm+UdFNeONhcoI7JvlHRNk3yjotSq9YJS8ljrNv2RYbvFVdF6ek2oErrtOW61idxVwbRsm+UdE2TfKOimighsm+UdE2TfKOioaSrBFGXnhuHiTuC1r8pZ/BnT/2g2zZt8o6Jsm+UdFjtBaU2zTisHt3gcQeIWUQQ2TfKOibJvlHRTRBDZN8o6Jsm+UdFNEENk3yjomyb5R0U0QQ2TfKOijLG3CchuPBVVCXunkUCHujkFNQh7o5BTQEREBERAVCSqY02JzU55MLS7wWCc4k3O8oM3FVMcbA5rmGtMEjKuTaG5ccQPi07rchl7LdWPIII3hVNO6EZWMYcWBzdzsOLI72kXHoqOYLfPh9DI2KR7jaNx7IPiL3dy3D2VD8gf8Aef8Apf51m9KuEUTIGCwtbkBw90F79bQ+b5FQrTt4HiN2/wCduHutbWQ0LVYJMPB+XvwKYNcUo2FxDQLkmwHjdbbV6vRSPL8Tm4syBa3zCnQaDjhfjBc4gZXtl65BXRS0lp6noWRsqJDicMrNLicNrkgcMwrOHX7R7nNYJXAuIAuxwGeWZIyXKdZtMOq6l8xBA3MafzWjcD68T6lYshTB2zW5j+w78zMcnevt961xZrUnSBraAskBxM/oy4/nWAIdzta/JXH5Kn9MP3P8yCx1bY8zgt3Adrks5pPWejp5NlLMGvsDaxNr8goFrKClllN34QXGwtituHGw/EriFdVvmkdLIbvecRPPgPTh7IO46N1po6iQRRTBzyCQLEXt4XCzK+c6OpfFI2Vhs5hDmn1C77oTSQqaeOcAjG29jwPEeud80F+iIoCIiAoS908ipqEvdPIoEPdHIKahD3RyCmgIiICIiDxwvksLPTOa4ixI4ZLNrH1Olo2OLSCSN9v9UFrT0znOAIIHG4suX/GXXiZlQyipJnR7LtTOjdhJcRlHccADc+pHgut0ulI3uwgEE+P+q+b/AIm6uvotISAkuZMXSxudmSHEkgniWuNuiVYx7dcdJg3FdUXGYvISMvEHIr6G1e0uzSmj2VDbB+5zR+bI3vN99/uF8ur6A+DWgnUWj5KuZxBqLSYeDWNBwm3mdcm/hhHBSL1kjN/R5PI790/grymcymikq5+wyJpJvlYAZnPoF7+WFP5JOg/8lb6zULNLaNlgjcWuObb5WeztNDrcCbdV168ffM2xx48vHVyVwDTeudfU1Ek/0meIPdcRxzPa1g4NAa4DIWubZm6zHw919qKWtYamolkgk7Em1le8MBOUgxk2sd/oStIkjc1xa4FrmktcDvaQbEH1BBCvtAaGlramOli70htc5ho4vPoBcri747J8QdVpBU7enic9k1y4RtLsLuJNuDr3v43Wsw6uVrnBgppQXEC7mOAF+JJGQXa43R0kMUN3EMaGNvm4hgAuSfZR+vIvB3QfitsKdDRso6VkDOAtfzHi7qqO2d5ndSr7ScVwHjh9h4rGpBkKN4e10T+0CCLHO4ORBXG9YdW5qaofE2OR7N7HNaXXad1yBvG48l1/RsN3YuDVl0HCNA6uT1FQyExyMaTd7nMIs0b7EjfwC7nBC1jWsaAGtAAA3ADKyqIoCIiAiIgKEvdPIqahL3TyKBD3RyCmoQ90cgpoCIiAiIgoVspZG5wFyAtSJvmeK3Mha3V6KkDyGNJbw/BWCwa4g3GRGYWU09q1SaShjFVEXYTibZxYWkixsWkGxyy9B4KFFot5eMbSGjM+vota+IenC6QU0biGx5vINru4Ny8B9volF4z4Q6GBB2EhtwM0hB9CC7MLIa7VTmhkAFmEXPgbZBo5feFzP6TJ+kd+8fxXS6CoGkaHO22jyP8AxAb+Th/9kunis57lrl5+b147I1JZvVKrcyoDACRJk4D0zDvbPqrb6gq/0Luo/FZ7QlGKOGSqnGEgHLi1o8PUn7l93m8nHpfuvN8Hi7/knzDSvw90ZUzPnlp7yPN3EOc25ta9gfRXOr+plBQyOlp4MD3Nwkkl2V72FzkuN6Y0i+pnfPJ3nm9t4aODRyCutVdNGjqWzC+HuyAcWnf7jf7Lzceu6hpKcvkcSLWyA8AFarNaUo9phli7QcL5cQcw4eysPq2byH5KjLaClLoy0jJuQPiDw9vvV39Bj8Pmp0lOI2Bo4fM+KrLIhFEGiwGSmiICIiAiIgIiIChL3TyKmoS908igQ90cgpqEPdHIKaAiIgIiIPCtM0lrsWSuZHG1zWmwcSc7byLcFsWsZlFLJsu9h97cbetrrkwVg33QWuBmmbFIxrA7JpBPe4A38VqevOhzT1JeO5Nd7T4G93Dqb+6x4Jvle/C2+/p6rqVVDG+njFYxrjkSN/atwt7oONLpuo2jPo1M6offFKAbeDRfCOZuT7hV/qzRX6BvR34q/wBYC7Cy3c9PHh8kFP69f5G/NKuJlfTSQP7JIy9Dva7qFiFe6IxbVuH35cVcHG6umfFI6J4wuYS1w8CFX0Pox9TOyBm9538Gji48gu41mr1JM8ySU7HvO9xGZt4qej9B0sDi+KFjHEWJaM7eCmi5oKRkMTImCzWANHIK4RFAREQEREBERAREQEREBQl7p5FTUJe6eRQIe6OQU1CHujkFNAREQEREBaRpLUh7pXOiexrCbgOvcX4ZDctwrqtkMb5pHBrGNLnE8AMyvlfWnWeeuq5KouewPPYYHEYGDuty423+pTVk137QWp74pmyyvY4NzAbfvcCbgbt6udL1JfIRwbkPvK+fdTtapqGsjqcT3sBwyNLicTHb7AneN49R6r6K0lCJWsqIu214Bu3O4IuHD2SVLGKWc0W7axOidw3Hnu6LE/RJP0bv3Stl0fS7Ngbx3nmrRifqKTzM+f4LI6LoNkDcguPEeHgr9FNBERAREQEREBERAREQEREBERAUJe6eRU1CXunkUCHujkFNQh7o5BTQEREBERBjNZNDsrKWWlebNkaW3H5p4H2NivlDSVBLTzPp5W4ZI3FrxwuOI9CLEehC+wSsHpbU/R1VIZp6SKSQgAucMyBuUsWXHy9obRctVUR00Qu+R2EeA8XH0AufZfWGg9FspaaKmjvgiaGi+824nmblWOh9UtH0sm1p6WOJ9i3E0Z2O8LOJC3RF5dLqo9REQEXl0ug9REQEREBERAREQEREBERAUJe6eRU1CXunkUCHujkFNQh7o5BTQEREBERBa6QfIGXjF3XHqbXzsCczbgvaCbHGHYsXAnDhzBtm07j6KVa1hYcYu0ZnffLPK2d+SjG+ONrQLBrjZtuJdn8961s9c/LGX338LSlqpnTuba7A5wPZthsARZ187knKy80vpUQlgyz7T78GCwJHrcg8muVyKiNuK1747ODRc4iAfssozTRNJLmm729rsnui47XgBiPUrU653bPjF479bJfqekp3Mic5tsQta+7MgZ24ZqjTV5fLs7WswlzTva4EC1/CxyPFVJHxBmzIuGkMDQCTcAEAeOVuik+SMf0zm4TbDcixsTuPpdSXnMxq89e2y/09E525j4YA73uR9yo6WnkYAWZDMudhxlthl2bi4vvtmrjHHtbZbTD7ltz94KpVTYZI9o8XaATfMG1s92diOCSzYdc9XmyX6VlUWxY255t3cQ5wGXsVGjrHPlkaWloaGEBwse1ivx9ApOqIi1wcCAwYi0giwbmCBzbw8FWjwbR1h27NxHxHat/3KbMzP98Lz17S78/auqFNKXY78HEDkLfiqkcgde3AkHmFbMMQe+2TgMThc8Rvte3BZdDSVUY2XFsRNm33Hj9gKuIZQ9oc3c4XHuqH0hheCGuJAyIG4OF/nYLynqo7ZAtGK2YI7TifvQKNzy94c64abDs24A3+aq1UhaG24uA9iVFk0dzbe52E28wH4D5KH0uN9sjYnsuIOEkbrFBVrpSyNzha4BIvu91RiqyZGstY4XFw4gtLALehDjmvfpcbw5pBtYk3BGINNjbxsftVSJ7HuxNFyBa9uBscN/YZILhERAREQFCXunkVNQl7p5FAh7o5BTUIe6OQU0BERAREQW9ZFiAGLCAcTuGTc/tt0WNoxFMzBFURyNjJzY4PLbg4b4TkQb9FZ/EfR09Ro2aKAFzyGksBwmVrXAujB4Ymgj3VnqpQ6JqHx11EwRPiBjeyMbJzb/4dRGOIIyvxugzc1FhHacztFhIccIc8Yr253Fh6KtU6PLi12QLW2AuS0m4Nj4jJYL4iDs0X7dB/EVtyCxkpHYi9pF8WIX3WLQ0g9N69lpzLbGQAMWINN8zla5HgXdVR1k0xHR0stVJ3YmF1vMeDRzNh7rTNQRVUVSaOskxurWGrYTlhlv8A00I9BijIHPxQbi+JkdjLM1pwta1xcGm8Zf2hi42eL+/ivYXxvhNO2aNziwt7LgeFr2BJUtMaBpKrD9Ip45sF8G0aHYcVr2vuvYdFqnwk0DSM0dSVTaeNs7ou1IGgPNznc+th0QbXLAZC8OezGYywNab4Q/8AOdxNyBw4Ku2NwmLgWkFrQQTmMOLMC3G/yWtUA/rBU/skP8b1iNdHVrdM076MgyMpZHuidk2oa14vETwJvkc7FBv8TMAcXEAXLr7gAc87qhLRh+JwcO1YscM7dm3uCsJpDTUNZoepniJsYJQ5rhZ0bgwh0bxwcDkQstqx/YaX9RF/A1BRppIdoCJYXZNH/wCgxDCLZAb1fik7DmE94uIPhc3B9jZaD8PNS9GT6KpJZaKF73xAuc5gxE3OZKvtH0p0XpCGkje40dYHiON7i76PLEA60ZOeFzSezuGAoNqhpWse3E8Xc2wG4uee84e1upXmxc1rI3vYGAtAN7OfhzDbHIHIbid25YLWz+89FfrJv5Snr/voP22L7HoM1TaOLMeYOMOGd7tJJPZ9MxceIVSgiEZ2Qe0gAENv2m33/wDKSr5ahS/3/P8Ascf8xyDb0REBERAUJe6eRU1CXunkUCHujkFNUopG4RmNw4qW1b5h1QTRQ2rfMOqbVvmHVBNFDat8w6ptW+YdUGM1k06yijbNIx5jxhr3tFxC13+I/jhBsDa+/wAFqFZV0r9NUctDK180geKvYkOa6ANuHzFuVw/CG8cyuguewixLSD6hW9HSU8N9lHFHi34GtZfnhGaDWPibUMjipJHuDWNrIHOc42DQCSSVmtF61UFTJsoKuGV9icLHhxsN5sFkpmxPFnBjh4OsR81CGngYbtZG0+LQ0HqEGna1U/1lXx6NEjmQ0zRUVLozZ2Mm0LAd28Pf7DwVDWfUyWOIVkFXVTVFKdtC2aQPa4t7zLWB7TLt91vjNmCSMIJ3kWubePip7RvmHVBa6I0lHU08dTGbslaHt9xuPqN3ssB8Kv7mo/1Q+0rZotm0YW4WgcBYDoF7Hs2gNbhAG4CwA5AINUoD/WCp/ZIf43ryvP8AWCm/Y5f5jFtgMd8XZucicrkeF0Ozvi7NwLXyvbwug0PX/QlRCypraJuLbRPZVwbhMC0gTMtukYL3y7Q5LbdWP7DS/qIv4GrI7RviOq8a9gFgWgDdmEHO/h3rnoyDRVJFLWwMeyIBzXPAc03ORCvqOsGlNIwVMLXfRKMPcJSC0TyyAMGyuLlrWh13bu1bgttFFTDdHF+638FdbRviOqDUtbD/ALT0V+sm/lLz4k1UcTaKWR4YxtZEXOcbAAB+ZK2xxjJBOEkbibXHLwUZmxPFnhjh4OsR80GO0VrRQVL9lBVQyvtfCx4cbDjYLEUh/wBvz/scf8xy2WGCBhu1kbT4tDQeoVW8d8XZva18r28LoKqKG1b5h1Tat8w6oJoobVvmHVNq3zDqgmoS908im1b5h1UZZG4TmNx4oP/Z"/>
          <p:cNvSpPr>
            <a:spLocks noChangeAspect="1" noChangeArrowheads="1"/>
          </p:cNvSpPr>
          <p:nvPr/>
        </p:nvSpPr>
        <p:spPr bwMode="auto">
          <a:xfrm>
            <a:off x="155575" y="-9144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496277" y="-97792"/>
            <a:ext cx="6624736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3600" b="1" dirty="0" err="1" smtClean="0">
                <a:latin typeface="Gill Sans MT" pitchFamily="34" charset="0"/>
              </a:rPr>
              <a:t>Acknowledgements</a:t>
            </a:r>
            <a:endParaRPr lang="fr-FR" altLang="fr-FR" sz="3600" b="1" dirty="0" smtClean="0">
              <a:latin typeface="Gill Sans MT" pitchFamily="34" charset="0"/>
            </a:endParaRP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611560" y="5517232"/>
            <a:ext cx="7632452" cy="721047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fr-FR" altLang="fr-FR" sz="3600" b="1" dirty="0" err="1" smtClean="0">
                <a:latin typeface="Gill Sans MT" pitchFamily="34" charset="0"/>
              </a:rPr>
              <a:t>Thank</a:t>
            </a:r>
            <a:r>
              <a:rPr lang="fr-FR" altLang="fr-FR" sz="3600" b="1" dirty="0" smtClean="0">
                <a:latin typeface="Gill Sans MT" pitchFamily="34" charset="0"/>
              </a:rPr>
              <a:t> </a:t>
            </a:r>
            <a:r>
              <a:rPr lang="fr-FR" altLang="fr-FR" sz="3600" b="1" dirty="0" err="1" smtClean="0">
                <a:latin typeface="Gill Sans MT" pitchFamily="34" charset="0"/>
              </a:rPr>
              <a:t>you</a:t>
            </a:r>
            <a:r>
              <a:rPr lang="fr-FR" altLang="fr-FR" sz="3600" b="1" dirty="0" smtClean="0">
                <a:latin typeface="Gill Sans MT" pitchFamily="34" charset="0"/>
              </a:rPr>
              <a:t> for </a:t>
            </a:r>
            <a:r>
              <a:rPr lang="fr-FR" altLang="fr-FR" sz="3600" b="1" dirty="0" err="1" smtClean="0">
                <a:latin typeface="Gill Sans MT" pitchFamily="34" charset="0"/>
              </a:rPr>
              <a:t>your</a:t>
            </a:r>
            <a:r>
              <a:rPr lang="fr-FR" altLang="fr-FR" sz="3600" b="1" dirty="0" smtClean="0">
                <a:latin typeface="Gill Sans MT" pitchFamily="34" charset="0"/>
              </a:rPr>
              <a:t> attention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51520" y="990600"/>
            <a:ext cx="400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Gill Sans MT" panose="020B0502020104020203" pitchFamily="34" charset="0"/>
              </a:rPr>
              <a:t>Participants of the </a:t>
            </a:r>
            <a:r>
              <a:rPr lang="fr-FR" sz="2400" b="1" dirty="0" err="1" smtClean="0">
                <a:latin typeface="Gill Sans MT" panose="020B0502020104020203" pitchFamily="34" charset="0"/>
              </a:rPr>
              <a:t>study</a:t>
            </a:r>
            <a:endParaRPr lang="fr-FR" sz="2400" b="1" dirty="0">
              <a:latin typeface="Gill Sans MT" panose="020B0502020104020203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1520" y="1974031"/>
            <a:ext cx="785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latin typeface="Gill Sans MT" panose="020B0502020104020203" pitchFamily="34" charset="0"/>
              </a:rPr>
              <a:t>Colleagues</a:t>
            </a:r>
            <a:r>
              <a:rPr lang="fr-FR" sz="2400" b="1" dirty="0" smtClean="0">
                <a:latin typeface="Gill Sans MT" panose="020B0502020104020203" pitchFamily="34" charset="0"/>
              </a:rPr>
              <a:t> </a:t>
            </a:r>
            <a:r>
              <a:rPr lang="fr-FR" sz="2400" b="1" dirty="0" err="1" smtClean="0">
                <a:latin typeface="Gill Sans MT" panose="020B0502020104020203" pitchFamily="34" charset="0"/>
              </a:rPr>
              <a:t>from</a:t>
            </a:r>
            <a:r>
              <a:rPr lang="fr-FR" sz="2400" b="1" dirty="0" smtClean="0">
                <a:latin typeface="Gill Sans MT" panose="020B0502020104020203" pitchFamily="34" charset="0"/>
              </a:rPr>
              <a:t> LAPCLIN-AIDS at INI-FIOCRUZ</a:t>
            </a:r>
            <a:endParaRPr lang="fr-FR" sz="2400" b="1" dirty="0">
              <a:latin typeface="Gill Sans MT" panose="020B0502020104020203" pitchFamily="34" charset="0"/>
            </a:endParaRP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3" y="4077072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2" y="1628800"/>
            <a:ext cx="6003400" cy="345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41276" y="5373216"/>
            <a:ext cx="8496944" cy="909638"/>
          </a:xfrm>
          <a:solidFill>
            <a:schemeClr val="bg1"/>
          </a:solidFill>
        </p:spPr>
        <p:txBody>
          <a:bodyPr/>
          <a:lstStyle/>
          <a:p>
            <a:r>
              <a:rPr lang="pt-BR" altLang="fr-FR" sz="2400" b="1" dirty="0" smtClean="0">
                <a:latin typeface="Gill Sans MT" pitchFamily="34" charset="0"/>
              </a:rPr>
              <a:t>People living with HIV had 2-fold higher odds of liver steatosis compared to paired uninfected individuals </a:t>
            </a:r>
            <a:br>
              <a:rPr lang="pt-BR" altLang="fr-FR" sz="2400" b="1" dirty="0" smtClean="0">
                <a:latin typeface="Gill Sans MT" pitchFamily="34" charset="0"/>
              </a:rPr>
            </a:br>
            <a:r>
              <a:rPr lang="pt-BR" altLang="fr-FR" sz="2400" b="1" dirty="0" smtClean="0">
                <a:solidFill>
                  <a:schemeClr val="tx2"/>
                </a:solidFill>
                <a:latin typeface="Gill Sans MT" pitchFamily="34" charset="0"/>
              </a:rPr>
              <a:t>[OR=2.1 (95%CI 1.49-2.95), p&lt;0.001]</a:t>
            </a:r>
            <a:endParaRPr lang="fr-FR" altLang="fr-FR" sz="2400" b="1" dirty="0" smtClean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0" name="CaixaDeTexto 20"/>
          <p:cNvSpPr txBox="1"/>
          <p:nvPr/>
        </p:nvSpPr>
        <p:spPr>
          <a:xfrm>
            <a:off x="4589748" y="6429392"/>
            <a:ext cx="42484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Pacheco, </a:t>
            </a:r>
            <a:r>
              <a:rPr lang="fr-FR" altLang="fr-FR" sz="1200" b="1" dirty="0" err="1" smtClean="0">
                <a:solidFill>
                  <a:schemeClr val="tx2"/>
                </a:solidFill>
                <a:latin typeface="Gill Sans MT" pitchFamily="34" charset="0"/>
              </a:rPr>
              <a:t>Perazzo</a:t>
            </a:r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, Cardoso et al AIDS </a:t>
            </a:r>
            <a:r>
              <a:rPr lang="fr-FR" altLang="fr-FR" sz="1200" b="1" dirty="0" err="1" smtClean="0">
                <a:solidFill>
                  <a:schemeClr val="tx2"/>
                </a:solidFill>
                <a:latin typeface="Gill Sans MT" pitchFamily="34" charset="0"/>
              </a:rPr>
              <a:t>conference</a:t>
            </a:r>
            <a:r>
              <a:rPr lang="fr-FR" altLang="fr-FR" sz="1200" b="1" dirty="0" smtClean="0">
                <a:solidFill>
                  <a:schemeClr val="tx2"/>
                </a:solidFill>
                <a:latin typeface="Gill Sans MT" pitchFamily="34" charset="0"/>
              </a:rPr>
              <a:t> 2018</a:t>
            </a:r>
            <a:endParaRPr lang="fr-FR" altLang="fr-FR" sz="1100" dirty="0">
              <a:solidFill>
                <a:schemeClr val="tx2"/>
              </a:solidFill>
              <a:latin typeface="Gill Sans MT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03848" y="4221088"/>
            <a:ext cx="19862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chemeClr val="bg1"/>
                </a:solidFill>
                <a:latin typeface="Gill Sans MT" pitchFamily="34" charset="0"/>
              </a:rPr>
              <a:t>Anthropometric measures</a:t>
            </a:r>
            <a:endParaRPr lang="fr-FR" altLang="fr-FR" sz="16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1280537" y="-128948"/>
            <a:ext cx="6624736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altLang="fr-FR" sz="3600" b="1" dirty="0" smtClean="0">
                <a:latin typeface="Gill Sans MT" pitchFamily="34" charset="0"/>
              </a:rPr>
              <a:t>NAFLD</a:t>
            </a:r>
            <a:endParaRPr lang="fr-FR" altLang="fr-FR" sz="3600" b="1" dirty="0" smtClean="0">
              <a:latin typeface="Gill Sans MT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35496" y="780690"/>
            <a:ext cx="9108504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fr-FR" sz="2400" b="1" dirty="0" smtClean="0">
                <a:latin typeface="Gill Sans MT" pitchFamily="34" charset="0"/>
              </a:rPr>
              <a:t>Abnormal liver fat accumulation (&gt; 5% of hepatocytes) in absence of abusive alcohol intake</a:t>
            </a:r>
            <a:endParaRPr lang="fr-FR" altLang="fr-FR" sz="2400" b="1" dirty="0" smtClean="0">
              <a:solidFill>
                <a:schemeClr val="tx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805213"/>
              </p:ext>
            </p:extLst>
          </p:nvPr>
        </p:nvGraphicFramePr>
        <p:xfrm>
          <a:off x="292527" y="1467267"/>
          <a:ext cx="8538757" cy="514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280537" y="-128948"/>
            <a:ext cx="6624736" cy="909638"/>
          </a:xfrm>
        </p:spPr>
        <p:txBody>
          <a:bodyPr/>
          <a:lstStyle/>
          <a:p>
            <a:r>
              <a:rPr lang="fr-FR" altLang="fr-FR" sz="3600" b="1" dirty="0" smtClean="0">
                <a:latin typeface="Gill Sans MT" pitchFamily="34" charset="0"/>
              </a:rPr>
              <a:t>Background</a:t>
            </a:r>
          </a:p>
        </p:txBody>
      </p:sp>
      <p:sp>
        <p:nvSpPr>
          <p:cNvPr id="10" name="CaixaDeTexto 8"/>
          <p:cNvSpPr txBox="1"/>
          <p:nvPr/>
        </p:nvSpPr>
        <p:spPr>
          <a:xfrm>
            <a:off x="478356" y="90872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err="1" smtClean="0">
                <a:latin typeface="Gill Sans MT" pitchFamily="34" charset="0"/>
              </a:rPr>
              <a:t>Recent</a:t>
            </a:r>
            <a:r>
              <a:rPr lang="fr-FR" altLang="fr-FR" b="1" dirty="0" smtClean="0">
                <a:latin typeface="Gill Sans MT" pitchFamily="34" charset="0"/>
              </a:rPr>
              <a:t> </a:t>
            </a:r>
            <a:r>
              <a:rPr lang="fr-FR" altLang="fr-FR" b="1" dirty="0" err="1" smtClean="0">
                <a:latin typeface="Gill Sans MT" pitchFamily="34" charset="0"/>
              </a:rPr>
              <a:t>studies</a:t>
            </a:r>
            <a:r>
              <a:rPr lang="fr-FR" altLang="fr-FR" b="1" dirty="0" smtClean="0">
                <a:latin typeface="Gill Sans MT" pitchFamily="34" charset="0"/>
              </a:rPr>
              <a:t> </a:t>
            </a:r>
            <a:r>
              <a:rPr lang="fr-FR" altLang="fr-FR" b="1" dirty="0" err="1" smtClean="0">
                <a:latin typeface="Gill Sans MT" pitchFamily="34" charset="0"/>
              </a:rPr>
              <a:t>that</a:t>
            </a:r>
            <a:r>
              <a:rPr lang="fr-FR" altLang="fr-FR" b="1" dirty="0" smtClean="0">
                <a:latin typeface="Gill Sans MT" pitchFamily="34" charset="0"/>
              </a:rPr>
              <a:t> </a:t>
            </a:r>
            <a:r>
              <a:rPr lang="fr-FR" altLang="fr-FR" b="1" dirty="0" err="1" smtClean="0">
                <a:latin typeface="Gill Sans MT" pitchFamily="34" charset="0"/>
              </a:rPr>
              <a:t>estimated</a:t>
            </a:r>
            <a:r>
              <a:rPr lang="fr-FR" altLang="fr-FR" b="1" dirty="0" smtClean="0">
                <a:latin typeface="Gill Sans MT" pitchFamily="34" charset="0"/>
              </a:rPr>
              <a:t> the </a:t>
            </a:r>
            <a:r>
              <a:rPr lang="fr-FR" altLang="fr-FR" b="1" dirty="0" err="1" smtClean="0">
                <a:latin typeface="Gill Sans MT" pitchFamily="34" charset="0"/>
              </a:rPr>
              <a:t>prevalence</a:t>
            </a:r>
            <a:r>
              <a:rPr lang="fr-FR" altLang="fr-FR" b="1" dirty="0" smtClean="0">
                <a:latin typeface="Gill Sans MT" pitchFamily="34" charset="0"/>
              </a:rPr>
              <a:t> of </a:t>
            </a:r>
            <a:r>
              <a:rPr lang="fr-FR" altLang="fr-FR" b="1" dirty="0" err="1" smtClean="0">
                <a:solidFill>
                  <a:schemeClr val="tx2"/>
                </a:solidFill>
                <a:latin typeface="Gill Sans MT" pitchFamily="34" charset="0"/>
              </a:rPr>
              <a:t>steatosis</a:t>
            </a:r>
            <a:r>
              <a:rPr lang="fr-FR" altLang="fr-FR" b="1" dirty="0" smtClean="0">
                <a:latin typeface="Gill Sans MT" pitchFamily="34" charset="0"/>
              </a:rPr>
              <a:t> and </a:t>
            </a:r>
            <a:r>
              <a:rPr lang="fr-FR" altLang="fr-FR" b="1" dirty="0" err="1" smtClean="0">
                <a:solidFill>
                  <a:srgbClr val="C00000"/>
                </a:solidFill>
                <a:latin typeface="Gill Sans MT" pitchFamily="34" charset="0"/>
              </a:rPr>
              <a:t>liver</a:t>
            </a:r>
            <a:r>
              <a:rPr lang="fr-FR" altLang="fr-FR" b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fr-FR" altLang="fr-FR" b="1" dirty="0" err="1" smtClean="0">
                <a:solidFill>
                  <a:srgbClr val="C00000"/>
                </a:solidFill>
                <a:latin typeface="Gill Sans MT" pitchFamily="34" charset="0"/>
              </a:rPr>
              <a:t>fibrosis</a:t>
            </a:r>
            <a:r>
              <a:rPr lang="fr-FR" altLang="fr-FR" b="1" dirty="0" smtClean="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fr-FR" altLang="fr-FR" b="1" dirty="0" smtClean="0">
                <a:latin typeface="Gill Sans MT" pitchFamily="34" charset="0"/>
              </a:rPr>
              <a:t>in HIV-</a:t>
            </a:r>
            <a:r>
              <a:rPr lang="fr-FR" altLang="fr-FR" b="1" dirty="0" err="1" smtClean="0">
                <a:latin typeface="Gill Sans MT" pitchFamily="34" charset="0"/>
              </a:rPr>
              <a:t>infected</a:t>
            </a:r>
            <a:r>
              <a:rPr lang="fr-FR" altLang="fr-FR" b="1" dirty="0" smtClean="0">
                <a:latin typeface="Gill Sans MT" pitchFamily="34" charset="0"/>
              </a:rPr>
              <a:t> patients </a:t>
            </a:r>
            <a:r>
              <a:rPr lang="fr-FR" altLang="fr-FR" b="1" dirty="0" err="1" smtClean="0">
                <a:latin typeface="Gill Sans MT" pitchFamily="34" charset="0"/>
              </a:rPr>
              <a:t>using</a:t>
            </a:r>
            <a:r>
              <a:rPr lang="fr-FR" altLang="fr-FR" b="1" dirty="0" smtClean="0">
                <a:latin typeface="Gill Sans MT" pitchFamily="34" charset="0"/>
              </a:rPr>
              <a:t> </a:t>
            </a:r>
            <a:r>
              <a:rPr lang="fr-FR" altLang="fr-FR" b="1" dirty="0" err="1" smtClean="0">
                <a:latin typeface="Gill Sans MT" pitchFamily="34" charset="0"/>
              </a:rPr>
              <a:t>transient</a:t>
            </a:r>
            <a:r>
              <a:rPr lang="fr-FR" altLang="fr-FR" b="1" dirty="0" smtClean="0">
                <a:latin typeface="Gill Sans MT" pitchFamily="34" charset="0"/>
              </a:rPr>
              <a:t> </a:t>
            </a:r>
            <a:r>
              <a:rPr lang="fr-FR" altLang="fr-FR" b="1" dirty="0" err="1" smtClean="0">
                <a:latin typeface="Gill Sans MT" pitchFamily="34" charset="0"/>
              </a:rPr>
              <a:t>elastography</a:t>
            </a:r>
            <a:r>
              <a:rPr lang="fr-FR" altLang="fr-FR" b="1" dirty="0" smtClean="0">
                <a:latin typeface="Gill Sans MT" pitchFamily="34" charset="0"/>
              </a:rPr>
              <a:t> (</a:t>
            </a:r>
            <a:r>
              <a:rPr lang="fr-FR" altLang="fr-FR" b="1" dirty="0" err="1" smtClean="0">
                <a:latin typeface="Gill Sans MT" pitchFamily="34" charset="0"/>
              </a:rPr>
              <a:t>FibroScan</a:t>
            </a:r>
            <a:r>
              <a:rPr lang="fr-FR" altLang="fr-FR" b="1" dirty="0" smtClean="0">
                <a:latin typeface="Gill Sans MT" pitchFamily="34" charset="0"/>
              </a:rPr>
              <a:t>)</a:t>
            </a:r>
            <a:endParaRPr lang="fr-FR" altLang="fr-FR" sz="1600" dirty="0">
              <a:latin typeface="Gill Sans MT" pitchFamily="34" charset="0"/>
            </a:endParaRPr>
          </a:p>
        </p:txBody>
      </p:sp>
      <p:sp>
        <p:nvSpPr>
          <p:cNvPr id="11" name="CaixaDeTexto 2"/>
          <p:cNvSpPr txBox="1"/>
          <p:nvPr/>
        </p:nvSpPr>
        <p:spPr>
          <a:xfrm>
            <a:off x="638325" y="6263734"/>
            <a:ext cx="858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050" b="1" dirty="0" smtClean="0">
                <a:latin typeface="Gill Sans MT" pitchFamily="34" charset="0"/>
              </a:rPr>
              <a:t>2011</a:t>
            </a:r>
            <a:endParaRPr lang="fr-FR" altLang="fr-FR" sz="1050" dirty="0">
              <a:latin typeface="Gill Sans MT" pitchFamily="34" charset="0"/>
            </a:endParaRPr>
          </a:p>
        </p:txBody>
      </p:sp>
      <p:sp>
        <p:nvSpPr>
          <p:cNvPr id="14" name="CaixaDeTexto 2"/>
          <p:cNvSpPr txBox="1"/>
          <p:nvPr/>
        </p:nvSpPr>
        <p:spPr>
          <a:xfrm>
            <a:off x="7812360" y="6263734"/>
            <a:ext cx="858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050" b="1" dirty="0" smtClean="0">
                <a:latin typeface="Gill Sans MT" pitchFamily="34" charset="0"/>
              </a:rPr>
              <a:t>2019</a:t>
            </a:r>
            <a:endParaRPr lang="fr-FR" altLang="fr-FR" sz="1050" dirty="0">
              <a:latin typeface="Gill Sans MT" pitchFamily="34" charset="0"/>
            </a:endParaRPr>
          </a:p>
        </p:txBody>
      </p:sp>
      <p:sp>
        <p:nvSpPr>
          <p:cNvPr id="15" name="CaixaDeTexto 2"/>
          <p:cNvSpPr txBox="1"/>
          <p:nvPr/>
        </p:nvSpPr>
        <p:spPr>
          <a:xfrm>
            <a:off x="4139952" y="6263734"/>
            <a:ext cx="858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050" b="1" dirty="0" smtClean="0">
                <a:latin typeface="Gill Sans MT" pitchFamily="34" charset="0"/>
              </a:rPr>
              <a:t>2016</a:t>
            </a:r>
            <a:endParaRPr lang="fr-FR" altLang="fr-FR" sz="1050" dirty="0">
              <a:latin typeface="Gill Sans MT" pitchFamily="34" charset="0"/>
            </a:endParaRPr>
          </a:p>
        </p:txBody>
      </p:sp>
      <p:cxnSp>
        <p:nvCxnSpPr>
          <p:cNvPr id="3" name="Connecteur droit avec flèche 2"/>
          <p:cNvCxnSpPr>
            <a:endCxn id="14" idx="2"/>
          </p:cNvCxnSpPr>
          <p:nvPr/>
        </p:nvCxnSpPr>
        <p:spPr>
          <a:xfrm>
            <a:off x="1067803" y="6525344"/>
            <a:ext cx="71740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24" y="4233878"/>
            <a:ext cx="2358702" cy="16039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44984" y="2344151"/>
            <a:ext cx="147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smtClean="0">
                <a:latin typeface="Gill Sans MT" pitchFamily="34" charset="0"/>
              </a:rPr>
              <a:t>Laboratory results</a:t>
            </a:r>
            <a:endParaRPr lang="fr-FR" altLang="fr-FR" sz="1600" dirty="0">
              <a:latin typeface="Gill Sans MT" pitchFamily="34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5044" y="1320237"/>
            <a:ext cx="1255745" cy="955496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0" y="946896"/>
            <a:ext cx="1929044" cy="136187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8" y="978553"/>
            <a:ext cx="1443972" cy="136559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915884" y="2416912"/>
            <a:ext cx="1986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smtClean="0">
                <a:latin typeface="Gill Sans MT" pitchFamily="34" charset="0"/>
              </a:rPr>
              <a:t>Anthropometric measures</a:t>
            </a:r>
            <a:endParaRPr lang="fr-FR" altLang="fr-FR" sz="1600" dirty="0">
              <a:latin typeface="Gill Sans MT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535" y="2564034"/>
            <a:ext cx="1302728" cy="1014338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27" y="2575211"/>
            <a:ext cx="1265655" cy="101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89" y="1319215"/>
            <a:ext cx="1302728" cy="90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5287310"/>
            <a:ext cx="1743075" cy="11715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5162032"/>
            <a:ext cx="1677170" cy="1314901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90588" y="762135"/>
            <a:ext cx="312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FF0000"/>
                </a:solidFill>
                <a:latin typeface="Gill Sans MT" pitchFamily="34" charset="0"/>
              </a:rPr>
              <a:t>Serological biomarkers</a:t>
            </a:r>
            <a:endParaRPr lang="fr-FR" altLang="fr-FR" sz="16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61453" y="2266147"/>
            <a:ext cx="119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Liver biopsy</a:t>
            </a:r>
            <a:endParaRPr lang="fr-FR" altLang="fr-FR" sz="1100" dirty="0">
              <a:latin typeface="Gill Sans MT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20527" y="2266146"/>
            <a:ext cx="142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err="1" smtClean="0">
                <a:latin typeface="Gill Sans MT" pitchFamily="34" charset="0"/>
              </a:rPr>
              <a:t>FibroScan</a:t>
            </a:r>
            <a:r>
              <a:rPr lang="fr-FR" altLang="fr-FR" sz="1200" b="1" dirty="0" smtClean="0">
                <a:latin typeface="Gill Sans MT" pitchFamily="34" charset="0"/>
              </a:rPr>
              <a:t> / CAP</a:t>
            </a:r>
            <a:endParaRPr lang="fr-FR" altLang="fr-FR" sz="1100" dirty="0">
              <a:latin typeface="Gill Sans MT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314504" y="3623210"/>
            <a:ext cx="119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SWE ultrasound</a:t>
            </a:r>
            <a:endParaRPr lang="fr-FR" altLang="fr-FR" sz="1100" dirty="0">
              <a:latin typeface="Gill Sans MT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996789" y="3673309"/>
            <a:ext cx="1192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latin typeface="Gill Sans MT" pitchFamily="34" charset="0"/>
              </a:rPr>
              <a:t>MRI</a:t>
            </a:r>
            <a:endParaRPr lang="fr-FR" altLang="fr-FR" sz="1100" dirty="0">
              <a:latin typeface="Gill Sans MT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076056" y="4788457"/>
            <a:ext cx="119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600" b="1" dirty="0" smtClean="0">
                <a:latin typeface="Gill Sans MT" pitchFamily="34" charset="0"/>
              </a:rPr>
              <a:t>Fatty liver</a:t>
            </a:r>
            <a:endParaRPr lang="fr-FR" altLang="fr-FR" sz="1400" dirty="0">
              <a:latin typeface="Gill Sans MT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300192" y="4797746"/>
            <a:ext cx="288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600" b="1" dirty="0" smtClean="0">
                <a:latin typeface="Gill Sans MT" pitchFamily="34" charset="0"/>
              </a:rPr>
              <a:t>Advanced fibrosis / cirrhosis</a:t>
            </a:r>
            <a:endParaRPr lang="fr-FR" altLang="fr-FR" sz="1400" dirty="0">
              <a:latin typeface="Gill Sans MT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045929" y="864864"/>
            <a:ext cx="312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FF0000"/>
                </a:solidFill>
                <a:latin typeface="Gill Sans MT" pitchFamily="34" charset="0"/>
              </a:rPr>
              <a:t>Liver biopsy and imaging</a:t>
            </a:r>
            <a:endParaRPr lang="fr-FR" altLang="fr-FR" sz="16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3600" b="1" dirty="0" smtClean="0">
                <a:latin typeface="Gill Sans MT" pitchFamily="34" charset="0"/>
              </a:rPr>
              <a:t>Background</a:t>
            </a:r>
          </a:p>
        </p:txBody>
      </p:sp>
      <p:sp>
        <p:nvSpPr>
          <p:cNvPr id="30" name="Seta para baixo 29"/>
          <p:cNvSpPr/>
          <p:nvPr/>
        </p:nvSpPr>
        <p:spPr>
          <a:xfrm>
            <a:off x="1588533" y="3299067"/>
            <a:ext cx="747091" cy="7858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30"/>
          <p:cNvSpPr/>
          <p:nvPr/>
        </p:nvSpPr>
        <p:spPr>
          <a:xfrm>
            <a:off x="6384221" y="3962134"/>
            <a:ext cx="747091" cy="74513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baixo 31"/>
          <p:cNvSpPr/>
          <p:nvPr/>
        </p:nvSpPr>
        <p:spPr>
          <a:xfrm rot="16200000">
            <a:off x="3445024" y="5168423"/>
            <a:ext cx="747091" cy="104299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6447263" y="6203439"/>
            <a:ext cx="8203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1200" b="1" dirty="0" smtClean="0">
                <a:solidFill>
                  <a:schemeClr val="bg1"/>
                </a:solidFill>
                <a:latin typeface="Gill Sans MT" pitchFamily="34" charset="0"/>
              </a:rPr>
              <a:t>Ela</a:t>
            </a:r>
            <a:endParaRPr lang="fr-FR" altLang="fr-FR" sz="11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521840" y="5835825"/>
            <a:ext cx="2880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400" b="1" dirty="0" smtClean="0">
                <a:latin typeface="Gill Sans MT" pitchFamily="34" charset="0"/>
              </a:rPr>
              <a:t>Simple parameters</a:t>
            </a:r>
          </a:p>
          <a:p>
            <a:pPr algn="ctr"/>
            <a:r>
              <a:rPr lang="fr-FR" altLang="fr-FR" sz="1400" b="1" dirty="0" smtClean="0">
                <a:latin typeface="Gill Sans MT" pitchFamily="34" charset="0"/>
              </a:rPr>
              <a:t>Low cost</a:t>
            </a:r>
          </a:p>
          <a:p>
            <a:pPr algn="ctr"/>
            <a:r>
              <a:rPr lang="fr-FR" altLang="fr-FR" sz="1400" b="1" dirty="0" smtClean="0">
                <a:latin typeface="Gill Sans MT" pitchFamily="34" charset="0"/>
              </a:rPr>
              <a:t>Worldwide available</a:t>
            </a:r>
          </a:p>
          <a:p>
            <a:pPr algn="ctr"/>
            <a:r>
              <a:rPr lang="fr-FR" altLang="fr-FR" sz="1400" b="1" dirty="0" smtClean="0">
                <a:latin typeface="Gill Sans MT" pitchFamily="34" charset="0"/>
              </a:rPr>
              <a:t>Non-medical personnel</a:t>
            </a:r>
            <a:endParaRPr lang="fr-FR" altLang="fr-FR" sz="1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30" grpId="0" animBg="1"/>
      <p:bldP spid="32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89222"/>
              </p:ext>
            </p:extLst>
          </p:nvPr>
        </p:nvGraphicFramePr>
        <p:xfrm>
          <a:off x="137224" y="1052737"/>
          <a:ext cx="8827264" cy="5371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504"/>
                <a:gridCol w="6840760"/>
              </a:tblGrid>
              <a:tr h="3484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Biomarker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Parameters</a:t>
                      </a:r>
                      <a:r>
                        <a:rPr lang="pt-BR" sz="18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800" b="1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pt-BR" sz="18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800" b="1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m</a:t>
                      </a:r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athematical</a:t>
                      </a:r>
                      <a:r>
                        <a:rPr lang="pt-BR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formula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119797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 smtClean="0">
                          <a:effectLst/>
                          <a:latin typeface="Gill Sans MT" panose="020B0502020104020203" pitchFamily="34" charset="0"/>
                        </a:rPr>
                        <a:t>Fatty</a:t>
                      </a:r>
                      <a:r>
                        <a:rPr lang="pt-BR" sz="1400" b="1" u="none" strike="noStrike" baseline="0" dirty="0" smtClean="0">
                          <a:effectLst/>
                          <a:latin typeface="Gill Sans MT" panose="020B0502020104020203" pitchFamily="34" charset="0"/>
                        </a:rPr>
                        <a:t> Liver Index (</a:t>
                      </a:r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FLI)</a:t>
                      </a: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Bedogni 2006</a:t>
                      </a:r>
                      <a:endParaRPr lang="pt-BR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BMI, waist circumference (WC)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GGT, triglycerides</a:t>
                      </a:r>
                      <a:endParaRPr lang="en-US" sz="1400" b="1" baseline="0" dirty="0" smtClean="0">
                        <a:solidFill>
                          <a:schemeClr val="tx2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FLI ≥ 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600" b="1" u="sng" dirty="0" smtClean="0">
                          <a:latin typeface="Gill Sans MT" panose="020B0502020104020203" pitchFamily="34" charset="0"/>
                        </a:rPr>
                        <a:t>(e</a:t>
                      </a:r>
                      <a:r>
                        <a:rPr lang="en-US" sz="1600" b="1" u="sng" baseline="30000" dirty="0" smtClean="0">
                          <a:latin typeface="Gill Sans MT" panose="020B0502020104020203" pitchFamily="34" charset="0"/>
                        </a:rPr>
                        <a:t>0.953*ln(triglycerides, mg/dl)+0.139*BMI + 0.718*ln(GGT) + 0.053*ln(WC) - 15.745</a:t>
                      </a:r>
                      <a:r>
                        <a:rPr lang="en-US" sz="1600" b="1" u="sng" dirty="0" smtClean="0">
                          <a:latin typeface="Gill Sans MT" panose="020B0502020104020203" pitchFamily="34" charset="0"/>
                        </a:rPr>
                        <a:t>)</a:t>
                      </a:r>
                      <a:r>
                        <a:rPr lang="en-US" sz="1600" b="1" dirty="0" smtClean="0">
                          <a:latin typeface="Gill Sans MT" panose="020B0502020104020203" pitchFamily="34" charset="0"/>
                        </a:rPr>
                        <a:t>    x 100</a:t>
                      </a:r>
                      <a:endParaRPr lang="pt-BR" sz="16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600" b="1" dirty="0" smtClean="0">
                          <a:latin typeface="Gill Sans MT" panose="020B0502020104020203" pitchFamily="34" charset="0"/>
                        </a:rPr>
                        <a:t>1 + (e</a:t>
                      </a:r>
                      <a:r>
                        <a:rPr lang="en-US" sz="1600" b="1" baseline="30000" dirty="0" smtClean="0">
                          <a:latin typeface="Gill Sans MT" panose="020B0502020104020203" pitchFamily="34" charset="0"/>
                        </a:rPr>
                        <a:t>0.953*ln(triglycerides, mg/dl)+0.139*BMI + 0.718*ln(GGT) + 0.053*ln(WC) - 15.745</a:t>
                      </a:r>
                      <a:r>
                        <a:rPr lang="en-US" sz="1600" b="1" dirty="0" smtClean="0">
                          <a:latin typeface="Gill Sans MT" panose="020B0502020104020203" pitchFamily="34" charset="0"/>
                        </a:rPr>
                        <a:t>)</a:t>
                      </a:r>
                      <a:endParaRPr lang="pt-BR" sz="1600" b="1" dirty="0" smtClean="0"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5707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NAFLD-</a:t>
                      </a:r>
                      <a:r>
                        <a:rPr lang="pt-BR" sz="1400" b="1" u="none" strike="noStrike" dirty="0" err="1" smtClean="0">
                          <a:effectLst/>
                          <a:latin typeface="Gill Sans MT" panose="020B0502020104020203" pitchFamily="34" charset="0"/>
                        </a:rPr>
                        <a:t>Liver</a:t>
                      </a:r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 Fat Score (NAFLD-FLS)</a:t>
                      </a:r>
                    </a:p>
                    <a:p>
                      <a:pPr algn="l" fontAlgn="b"/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Kotronen</a:t>
                      </a:r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2009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Metabolic syndrome (MS), type-2 diabetes (T2D), insulin, AST, ALT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NAFLD-LFS ≥ - 0.640 </a:t>
                      </a:r>
                    </a:p>
                    <a:p>
                      <a:pPr marL="0" indent="0" algn="ctr">
                        <a:buNone/>
                      </a:pPr>
                      <a:endParaRPr lang="en-US" sz="12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200" b="1" dirty="0" smtClean="0">
                          <a:latin typeface="Gill Sans MT" panose="020B0502020104020203" pitchFamily="34" charset="0"/>
                        </a:rPr>
                        <a:t>-2.89 + 1.18 * (MS–Y=1/N=0) + 0.45 * (T2D –Y=1/N=0) + 0.15 * (insulin) + 0.04 * (AST) – 0.94 (AST/ALT)</a:t>
                      </a: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744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err="1" smtClean="0">
                          <a:effectLst/>
                          <a:latin typeface="Gill Sans MT" panose="020B0502020104020203" pitchFamily="34" charset="0"/>
                        </a:rPr>
                        <a:t>Hepatic</a:t>
                      </a:r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 Steatosis Index (HSI)</a:t>
                      </a: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Lee 2010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AST, ALT, type-2 diabetes and sex at birth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HSI ≥36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8 </a:t>
                      </a: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x ALT/AST ratio + BMI + 2 (if T2DM) + 2 (if female</a:t>
                      </a: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30000" dirty="0" smtClean="0"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54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Steato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-ELSA</a:t>
                      </a: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Perazzo 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BMI, waist circumference (WC), triglycerides, insulin, glucose,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 AST, ALT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Steato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-ELSA ≥ 0.386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16"/>
          <p:cNvSpPr txBox="1"/>
          <p:nvPr/>
        </p:nvSpPr>
        <p:spPr>
          <a:xfrm>
            <a:off x="2616331" y="5499935"/>
            <a:ext cx="6048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 smtClean="0">
                <a:latin typeface="Gill Sans MT" panose="020B0502020104020203" pitchFamily="34" charset="0"/>
              </a:rPr>
              <a:t>[(0.0823*BMI) + (0.0337*WC) + (0.0596*HOMA-IR) + (0.0036*trig) + (0.0173*ALT) – (0.0124*AST) – 6.6434]</a:t>
            </a:r>
            <a:endParaRPr lang="pt-BR" sz="900" b="1" dirty="0">
              <a:latin typeface="Gill Sans MT" panose="020B0502020104020203" pitchFamily="34" charset="0"/>
            </a:endParaRPr>
          </a:p>
        </p:txBody>
      </p:sp>
      <p:sp>
        <p:nvSpPr>
          <p:cNvPr id="5" name="ZoneTexte 17"/>
          <p:cNvSpPr txBox="1"/>
          <p:nvPr/>
        </p:nvSpPr>
        <p:spPr>
          <a:xfrm>
            <a:off x="2619200" y="5912168"/>
            <a:ext cx="5544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800" b="1">
                <a:latin typeface="Gill Sans MT" panose="020B0502020104020203" pitchFamily="34" charset="0"/>
              </a:defRPr>
            </a:lvl1pPr>
          </a:lstStyle>
          <a:p>
            <a:r>
              <a:rPr lang="pt-BR" sz="900" dirty="0"/>
              <a:t>[(0.0823*BMI) + (0.0337*WC) + (0.0596*HOMA-IR) + (0.0036*trig) + (0.0173*ALT) – (0.0124*AST) – 6.6434]</a:t>
            </a:r>
          </a:p>
        </p:txBody>
      </p:sp>
      <p:sp>
        <p:nvSpPr>
          <p:cNvPr id="6" name="ZoneTexte 18"/>
          <p:cNvSpPr txBox="1"/>
          <p:nvPr/>
        </p:nvSpPr>
        <p:spPr>
          <a:xfrm>
            <a:off x="2354274" y="5669902"/>
            <a:ext cx="1160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Gill Sans MT" panose="020B0502020104020203" pitchFamily="34" charset="0"/>
              </a:rPr>
              <a:t>2.17828</a:t>
            </a:r>
            <a:endParaRPr lang="pt-BR" sz="1200" b="1" dirty="0">
              <a:latin typeface="Gill Sans MT" panose="020B0502020104020203" pitchFamily="34" charset="0"/>
            </a:endParaRPr>
          </a:p>
        </p:txBody>
      </p:sp>
      <p:sp>
        <p:nvSpPr>
          <p:cNvPr id="7" name="ZoneTexte 19"/>
          <p:cNvSpPr txBox="1"/>
          <p:nvPr/>
        </p:nvSpPr>
        <p:spPr>
          <a:xfrm>
            <a:off x="2041970" y="6176337"/>
            <a:ext cx="149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Gill Sans MT" panose="020B0502020104020203" pitchFamily="34" charset="0"/>
              </a:rPr>
              <a:t>1 + 2.17828</a:t>
            </a:r>
            <a:endParaRPr lang="pt-BR" sz="1200" b="1" dirty="0">
              <a:latin typeface="Gill Sans MT" panose="020B0502020104020203" pitchFamily="34" charset="0"/>
            </a:endParaRPr>
          </a:p>
        </p:txBody>
      </p:sp>
      <p:cxnSp>
        <p:nvCxnSpPr>
          <p:cNvPr id="8" name="Connecteur droit 20"/>
          <p:cNvCxnSpPr/>
          <p:nvPr/>
        </p:nvCxnSpPr>
        <p:spPr>
          <a:xfrm flipV="1">
            <a:off x="2779739" y="5863048"/>
            <a:ext cx="4852020" cy="1538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71" y="1556792"/>
            <a:ext cx="433713" cy="28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23" y="2708920"/>
            <a:ext cx="432048" cy="2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555" y="4353953"/>
            <a:ext cx="495415" cy="3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sultado de imagem para bandeira bras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99" y="5288699"/>
            <a:ext cx="497771" cy="2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403648" y="107410"/>
            <a:ext cx="6624736" cy="737793"/>
          </a:xfrm>
        </p:spPr>
        <p:txBody>
          <a:bodyPr/>
          <a:lstStyle/>
          <a:p>
            <a:r>
              <a:rPr lang="fr-FR" altLang="fr-FR" sz="2800" b="1" dirty="0" smtClean="0">
                <a:latin typeface="Gill Sans MT" pitchFamily="34" charset="0"/>
              </a:rPr>
              <a:t>Tests for detection of NAFLD</a:t>
            </a:r>
          </a:p>
        </p:txBody>
      </p:sp>
    </p:spTree>
    <p:extLst>
      <p:ext uri="{BB962C8B-B14F-4D97-AF65-F5344CB8AC3E}">
        <p14:creationId xmlns:p14="http://schemas.microsoft.com/office/powerpoint/2010/main" val="41175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97981"/>
              </p:ext>
            </p:extLst>
          </p:nvPr>
        </p:nvGraphicFramePr>
        <p:xfrm>
          <a:off x="251520" y="1316607"/>
          <a:ext cx="8611241" cy="4460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569"/>
                <a:gridCol w="6048672"/>
              </a:tblGrid>
              <a:tr h="3842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Biomarker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Parameters</a:t>
                      </a:r>
                      <a:r>
                        <a:rPr lang="pt-BR" sz="18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800" b="1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and</a:t>
                      </a:r>
                      <a:r>
                        <a:rPr lang="pt-BR" sz="1800" b="1" u="none" strike="noStrike" baseline="0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800" b="1" u="none" strike="noStrike" baseline="0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m</a:t>
                      </a:r>
                      <a:r>
                        <a:rPr lang="pt-BR" sz="1800" b="1" u="none" strike="noStrike" dirty="0" err="1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athematical</a:t>
                      </a:r>
                      <a:r>
                        <a:rPr lang="pt-BR" sz="1800" b="1" u="none" strike="noStrike" dirty="0" smtClean="0">
                          <a:solidFill>
                            <a:srgbClr val="FFFF00"/>
                          </a:solidFill>
                          <a:effectLst/>
                          <a:latin typeface="Gill Sans MT" panose="020B0502020104020203" pitchFamily="34" charset="0"/>
                        </a:rPr>
                        <a:t> formula</a:t>
                      </a:r>
                      <a:endParaRPr lang="pt-BR" sz="1800" b="1" i="0" u="none" strike="noStrike" dirty="0">
                        <a:solidFill>
                          <a:srgbClr val="FFFF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1024649">
                <a:tc>
                  <a:txBody>
                    <a:bodyPr/>
                    <a:lstStyle/>
                    <a:p>
                      <a:pPr algn="l" fontAlgn="b"/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Aspartate-to-Platelet</a:t>
                      </a:r>
                      <a:r>
                        <a:rPr lang="pt-BR" sz="1400" b="1" u="none" strike="noStrike" baseline="0" dirty="0" smtClean="0">
                          <a:effectLst/>
                          <a:latin typeface="Gill Sans MT" panose="020B0502020104020203" pitchFamily="34" charset="0"/>
                        </a:rPr>
                        <a:t> Ratio Index (APRI)</a:t>
                      </a: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Wai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2003</a:t>
                      </a:r>
                      <a:endParaRPr lang="pt-BR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400" b="1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AST,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platelet</a:t>
                      </a:r>
                      <a:r>
                        <a:rPr lang="pt-BR" sz="14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count</a:t>
                      </a:r>
                      <a:endParaRPr lang="pt-BR" sz="1400" b="1" u="none" strike="noStrike" baseline="0" dirty="0" smtClean="0">
                        <a:solidFill>
                          <a:schemeClr val="tx2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APRI ≥ 1.5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u="none" dirty="0" smtClean="0">
                          <a:latin typeface="Gill Sans MT" panose="020B0502020104020203" pitchFamily="34" charset="0"/>
                        </a:rPr>
                        <a:t>                           </a:t>
                      </a:r>
                      <a:r>
                        <a:rPr lang="en-US" sz="1400" b="1" u="sng" dirty="0" smtClean="0">
                          <a:latin typeface="Gill Sans MT" panose="020B0502020104020203" pitchFamily="34" charset="0"/>
                        </a:rPr>
                        <a:t>  AST (/ULN)  </a:t>
                      </a:r>
                      <a:r>
                        <a:rPr lang="en-US" sz="1400" b="1" u="none" dirty="0" smtClean="0">
                          <a:latin typeface="Gill Sans MT" panose="020B0502020104020203" pitchFamily="34" charset="0"/>
                        </a:rPr>
                        <a:t>   </a:t>
                      </a: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x 100</a:t>
                      </a:r>
                      <a:endParaRPr lang="pt-BR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	        </a:t>
                      </a:r>
                      <a:r>
                        <a:rPr lang="pt-BR" sz="1400" b="1" dirty="0" err="1" smtClean="0">
                          <a:latin typeface="Gill Sans MT" panose="020B0502020104020203" pitchFamily="34" charset="0"/>
                        </a:rPr>
                        <a:t>Platelet</a:t>
                      </a:r>
                      <a:r>
                        <a:rPr lang="pt-BR" sz="14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baseline="0" dirty="0" err="1" smtClean="0">
                          <a:latin typeface="Gill Sans MT" panose="020B0502020104020203" pitchFamily="34" charset="0"/>
                        </a:rPr>
                        <a:t>count</a:t>
                      </a:r>
                      <a:endParaRPr lang="pt-BR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4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Fibrosis-4 score</a:t>
                      </a:r>
                    </a:p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(FIB-4)</a:t>
                      </a:r>
                    </a:p>
                    <a:p>
                      <a:pPr algn="l" fontAlgn="b"/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Vallet-Pichard 2007</a:t>
                      </a: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400" b="1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Age, AST, ALT,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platelet</a:t>
                      </a: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count</a:t>
                      </a:r>
                      <a:endParaRPr lang="pt-BR" sz="1400" b="1" u="none" strike="noStrike" dirty="0" smtClean="0">
                        <a:solidFill>
                          <a:schemeClr val="tx2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FIB-4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≥ 3.25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	 </a:t>
                      </a:r>
                      <a:r>
                        <a:rPr lang="en-US" sz="1400" b="1" u="sng" dirty="0" smtClean="0">
                          <a:latin typeface="Gill Sans MT" panose="020B0502020104020203" pitchFamily="34" charset="0"/>
                        </a:rPr>
                        <a:t>         Age * AST (UI/L)             </a:t>
                      </a:r>
                      <a:r>
                        <a:rPr lang="en-US" sz="1400" b="1" u="none" dirty="0" smtClean="0">
                          <a:latin typeface="Gill Sans MT" panose="020B0502020104020203" pitchFamily="34" charset="0"/>
                        </a:rPr>
                        <a:t>  </a:t>
                      </a: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x 100</a:t>
                      </a:r>
                      <a:endParaRPr lang="pt-BR" sz="1400" b="1" dirty="0" smtClean="0"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	</a:t>
                      </a:r>
                      <a:r>
                        <a:rPr lang="pt-BR" sz="1400" b="1" dirty="0" err="1" smtClean="0">
                          <a:latin typeface="Gill Sans MT" panose="020B0502020104020203" pitchFamily="34" charset="0"/>
                        </a:rPr>
                        <a:t>Platelet</a:t>
                      </a:r>
                      <a:r>
                        <a:rPr lang="pt-BR" sz="1400" b="1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dirty="0" err="1" smtClean="0">
                          <a:latin typeface="Gill Sans MT" panose="020B0502020104020203" pitchFamily="34" charset="0"/>
                        </a:rPr>
                        <a:t>count</a:t>
                      </a:r>
                      <a:r>
                        <a:rPr lang="pt-BR" sz="1400" b="1" dirty="0" smtClean="0">
                          <a:latin typeface="Gill Sans MT" panose="020B0502020104020203" pitchFamily="34" charset="0"/>
                        </a:rPr>
                        <a:t> * </a:t>
                      </a:r>
                      <a:r>
                        <a:rPr lang="pt-BR" sz="1400" b="1" dirty="0" err="1" smtClean="0">
                          <a:latin typeface="Gill Sans MT" panose="020B0502020104020203" pitchFamily="34" charset="0"/>
                        </a:rPr>
                        <a:t>sqrt</a:t>
                      </a:r>
                      <a:r>
                        <a:rPr lang="pt-BR" sz="1400" b="1" dirty="0" smtClean="0">
                          <a:latin typeface="Gill Sans MT" panose="020B0502020104020203" pitchFamily="34" charset="0"/>
                        </a:rPr>
                        <a:t>[ALT(UI/L)]</a:t>
                      </a: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1030">
                <a:tc>
                  <a:txBody>
                    <a:bodyPr/>
                    <a:lstStyle/>
                    <a:p>
                      <a:pPr algn="l" fontAlgn="b"/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u="none" strike="noStrike" dirty="0" smtClean="0">
                          <a:effectLst/>
                          <a:latin typeface="Gill Sans MT" panose="020B0502020104020203" pitchFamily="34" charset="0"/>
                        </a:rPr>
                        <a:t>NAFLD</a:t>
                      </a:r>
                      <a:r>
                        <a:rPr lang="pt-BR" sz="1400" b="1" u="none" strike="noStrike" baseline="0" dirty="0" smtClean="0">
                          <a:effectLst/>
                          <a:latin typeface="Gill Sans MT" panose="020B0502020104020203" pitchFamily="34" charset="0"/>
                        </a:rPr>
                        <a:t> Fibrosis Score (NFS)</a:t>
                      </a: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algn="l" fontAlgn="b"/>
                      <a:r>
                        <a:rPr lang="pt-BR" sz="1400" b="1" i="0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Gill Sans MT" panose="020B0502020104020203" pitchFamily="34" charset="0"/>
                        </a:rPr>
                        <a:t>Angulo 2010</a:t>
                      </a:r>
                    </a:p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Age, BMI, type-2 diabetes (T2D), AST, ALT,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platelet</a:t>
                      </a: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count</a:t>
                      </a:r>
                      <a:r>
                        <a:rPr lang="pt-BR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, </a:t>
                      </a:r>
                      <a:r>
                        <a:rPr lang="pt-BR" sz="14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Gill Sans MT" panose="020B0502020104020203" pitchFamily="34" charset="0"/>
                        </a:rPr>
                        <a:t>albumin</a:t>
                      </a:r>
                      <a:endParaRPr lang="pt-BR" sz="1400" b="1" u="none" strike="noStrike" dirty="0" smtClean="0">
                        <a:solidFill>
                          <a:schemeClr val="tx2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</a:rPr>
                        <a:t>NFS ≥ 0.676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u="none" strike="noStrike" dirty="0" smtClean="0">
                        <a:effectLst/>
                        <a:latin typeface="Gill Sans MT" panose="020B0502020104020203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400" b="1" dirty="0" smtClean="0">
                          <a:latin typeface="Gill Sans MT" panose="020B0502020104020203" pitchFamily="34" charset="0"/>
                        </a:rPr>
                        <a:t>1.675 + 0.037 * age + 0.094 * BMI + 1.13 * T2D (Y=1/N=0) + 0.99 * AST/ALT – 0.013 * platelet count – 0.66 * albumin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76" y="5221162"/>
            <a:ext cx="442894" cy="23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946611" y="3590122"/>
            <a:ext cx="550643" cy="36709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759" y="5211259"/>
            <a:ext cx="438432" cy="2192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776" y="5491654"/>
            <a:ext cx="442894" cy="24846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611" y="2500237"/>
            <a:ext cx="641059" cy="33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025" y="5467865"/>
            <a:ext cx="408380" cy="272253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6624736" cy="737793"/>
          </a:xfrm>
        </p:spPr>
        <p:txBody>
          <a:bodyPr/>
          <a:lstStyle/>
          <a:p>
            <a:r>
              <a:rPr lang="fr-FR" altLang="fr-FR" sz="2400" b="1" dirty="0" smtClean="0">
                <a:latin typeface="Gill Sans MT" pitchFamily="34" charset="0"/>
              </a:rPr>
              <a:t>Tests for detection of advanced fibrosis</a:t>
            </a:r>
            <a:br>
              <a:rPr lang="fr-FR" altLang="fr-FR" sz="2400" b="1" dirty="0" smtClean="0">
                <a:latin typeface="Gill Sans MT" pitchFamily="34" charset="0"/>
              </a:rPr>
            </a:br>
            <a:r>
              <a:rPr lang="fr-FR" altLang="fr-FR" sz="2400" b="1" dirty="0" smtClean="0">
                <a:latin typeface="Gill Sans MT" pitchFamily="34" charset="0"/>
              </a:rPr>
              <a:t>(F3F4 METAVIR)</a:t>
            </a:r>
          </a:p>
        </p:txBody>
      </p:sp>
    </p:spTree>
    <p:extLst>
      <p:ext uri="{BB962C8B-B14F-4D97-AF65-F5344CB8AC3E}">
        <p14:creationId xmlns:p14="http://schemas.microsoft.com/office/powerpoint/2010/main" val="17946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4000" b="1" dirty="0" err="1" smtClean="0">
                <a:latin typeface="Gill Sans MT" pitchFamily="34" charset="0"/>
              </a:rPr>
              <a:t>Aims</a:t>
            </a:r>
            <a:endParaRPr lang="fr-FR" altLang="fr-FR" sz="4000" b="1" dirty="0" smtClean="0">
              <a:latin typeface="Gill Sans MT" pitchFamily="34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28803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fr-FR" sz="2800" b="1" dirty="0" smtClean="0">
                <a:latin typeface="Gill Sans MT" pitchFamily="34" charset="0"/>
              </a:rPr>
              <a:t>To </a:t>
            </a:r>
            <a:r>
              <a:rPr lang="en-US" altLang="fr-FR" sz="2800" b="1" dirty="0">
                <a:latin typeface="Gill Sans MT" pitchFamily="34" charset="0"/>
              </a:rPr>
              <a:t>validate the accuracy of serological biomarkers to detect NAFLD and advanced fibrosis in HIV mono-infected </a:t>
            </a:r>
            <a:r>
              <a:rPr lang="en-US" altLang="fr-FR" sz="2800" b="1" dirty="0" smtClean="0">
                <a:latin typeface="Gill Sans MT" pitchFamily="34" charset="0"/>
              </a:rPr>
              <a:t>patients</a:t>
            </a:r>
            <a:endParaRPr lang="fr-FR" altLang="fr-FR" sz="2800" b="1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8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838570"/>
            <a:ext cx="9136974" cy="6019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latin typeface="Gill Sans MT" pitchFamily="34" charset="0"/>
              </a:rPr>
              <a:t>PROSPEC-HIV study </a:t>
            </a:r>
            <a:r>
              <a:rPr lang="fr-FR" altLang="fr-FR" sz="2400" b="1" dirty="0" smtClean="0">
                <a:latin typeface="Gill Sans MT" pitchFamily="34" charset="0"/>
              </a:rPr>
              <a:t>(NCT 02542020)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fr-FR" sz="2000" dirty="0" smtClean="0">
                <a:latin typeface="Gill Sans MT" pitchFamily="34" charset="0"/>
              </a:rPr>
              <a:t>Longitudinal cohort </a:t>
            </a:r>
            <a:r>
              <a:rPr lang="en-US" altLang="fr-FR" sz="2000" dirty="0">
                <a:latin typeface="Gill Sans MT" pitchFamily="34" charset="0"/>
              </a:rPr>
              <a:t>of </a:t>
            </a:r>
            <a:r>
              <a:rPr lang="en-US" altLang="fr-FR" sz="2000" dirty="0" smtClean="0">
                <a:latin typeface="Gill Sans MT" pitchFamily="34" charset="0"/>
              </a:rPr>
              <a:t>720 HIV </a:t>
            </a:r>
            <a:r>
              <a:rPr lang="en-US" altLang="fr-FR" sz="2000" dirty="0">
                <a:latin typeface="Gill Sans MT" pitchFamily="34" charset="0"/>
              </a:rPr>
              <a:t>patients </a:t>
            </a:r>
            <a:r>
              <a:rPr lang="en-US" altLang="fr-FR" sz="2000" dirty="0" smtClean="0">
                <a:latin typeface="Gill Sans MT" pitchFamily="34" charset="0"/>
              </a:rPr>
              <a:t>have been evaluated by </a:t>
            </a:r>
            <a:r>
              <a:rPr lang="en-US" altLang="fr-FR" sz="2000" dirty="0" err="1" smtClean="0">
                <a:latin typeface="Gill Sans MT" pitchFamily="34" charset="0"/>
              </a:rPr>
              <a:t>FibroScan</a:t>
            </a:r>
            <a:r>
              <a:rPr lang="en-US" altLang="fr-FR" sz="2000" dirty="0">
                <a:latin typeface="Gill Sans MT" pitchFamily="34" charset="0"/>
              </a:rPr>
              <a:t> ® (</a:t>
            </a:r>
            <a:r>
              <a:rPr lang="en-US" altLang="fr-FR" sz="2000" dirty="0" err="1" smtClean="0">
                <a:latin typeface="Gill Sans MT" pitchFamily="34" charset="0"/>
              </a:rPr>
              <a:t>Echosens</a:t>
            </a:r>
            <a:r>
              <a:rPr lang="en-US" altLang="fr-FR" sz="2000" dirty="0" smtClean="0">
                <a:latin typeface="Gill Sans MT" pitchFamily="34" charset="0"/>
              </a:rPr>
              <a:t>, France) at INI-FIOCRUZ </a:t>
            </a:r>
            <a:r>
              <a:rPr lang="fr-FR" altLang="fr-FR" sz="2000" dirty="0" smtClean="0">
                <a:latin typeface="Gill Sans MT" pitchFamily="34" charset="0"/>
              </a:rPr>
              <a:t>since </a:t>
            </a:r>
            <a:r>
              <a:rPr lang="fr-FR" altLang="fr-FR" sz="2000" dirty="0">
                <a:latin typeface="Gill Sans MT" pitchFamily="34" charset="0"/>
              </a:rPr>
              <a:t>June </a:t>
            </a:r>
            <a:r>
              <a:rPr lang="fr-FR" altLang="fr-FR" sz="2000" dirty="0" smtClean="0">
                <a:latin typeface="Gill Sans MT" pitchFamily="34" charset="0"/>
              </a:rPr>
              <a:t>2015</a:t>
            </a:r>
            <a:endParaRPr lang="en-US" altLang="fr-FR" sz="2000" dirty="0" smtClean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altLang="fr-FR" sz="2000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err="1" smtClean="0">
                <a:latin typeface="Gill Sans MT" pitchFamily="34" charset="0"/>
              </a:rPr>
              <a:t>Study</a:t>
            </a:r>
            <a:r>
              <a:rPr lang="fr-FR" altLang="fr-FR" sz="2400" b="1" dirty="0" smtClean="0">
                <a:latin typeface="Gill Sans MT" pitchFamily="34" charset="0"/>
              </a:rPr>
              <a:t> design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Gill Sans MT" pitchFamily="34" charset="0"/>
              </a:rPr>
              <a:t>Cross-sectional analysis of the PROSPEC-HIV study (baseline)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altLang="fr-FR" sz="2000" b="1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 smtClean="0">
                <a:latin typeface="Gill Sans MT" pitchFamily="34" charset="0"/>
              </a:rPr>
              <a:t>Inclusion </a:t>
            </a:r>
            <a:r>
              <a:rPr lang="fr-FR" altLang="fr-FR" sz="2400" b="1" dirty="0" err="1" smtClean="0">
                <a:latin typeface="Gill Sans MT" pitchFamily="34" charset="0"/>
              </a:rPr>
              <a:t>criteria</a:t>
            </a:r>
            <a:endParaRPr lang="fr-FR" altLang="fr-FR" sz="2400" b="1" dirty="0" smtClean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Gill Sans MT" pitchFamily="34" charset="0"/>
              </a:rPr>
              <a:t>HIV infection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altLang="fr-FR" sz="2000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fr-FR" altLang="fr-FR" sz="2400" b="1" dirty="0">
                <a:latin typeface="Gill Sans MT" pitchFamily="34" charset="0"/>
              </a:rPr>
              <a:t>Exclusion </a:t>
            </a:r>
            <a:r>
              <a:rPr lang="fr-FR" altLang="fr-FR" sz="2400" b="1" dirty="0" err="1">
                <a:latin typeface="Gill Sans MT" pitchFamily="34" charset="0"/>
              </a:rPr>
              <a:t>criteria</a:t>
            </a:r>
            <a:endParaRPr lang="fr-FR" altLang="fr-FR" sz="2400" b="1" dirty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altLang="fr-FR" sz="2000" dirty="0" smtClean="0">
                <a:latin typeface="Gill Sans MT" pitchFamily="34" charset="0"/>
              </a:rPr>
              <a:t>Viral </a:t>
            </a:r>
            <a:r>
              <a:rPr lang="fr-FR" altLang="fr-FR" sz="2000" dirty="0" err="1" smtClean="0">
                <a:latin typeface="Gill Sans MT" pitchFamily="34" charset="0"/>
              </a:rPr>
              <a:t>hepatitis</a:t>
            </a:r>
            <a:r>
              <a:rPr lang="fr-FR" altLang="fr-FR" sz="2000" dirty="0" smtClean="0">
                <a:latin typeface="Gill Sans MT" pitchFamily="34" charset="0"/>
              </a:rPr>
              <a:t> </a:t>
            </a:r>
            <a:r>
              <a:rPr lang="fr-FR" altLang="fr-FR" sz="2000" dirty="0" err="1" smtClean="0">
                <a:latin typeface="Gill Sans MT" pitchFamily="34" charset="0"/>
              </a:rPr>
              <a:t>co-infection</a:t>
            </a:r>
            <a:endParaRPr lang="fr-FR" altLang="fr-FR" sz="2000" dirty="0" smtClean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fr-FR" sz="2000" dirty="0" smtClean="0">
                <a:latin typeface="Gill Sans MT" pitchFamily="34" charset="0"/>
              </a:rPr>
              <a:t>Abusive </a:t>
            </a:r>
            <a:r>
              <a:rPr lang="en-US" altLang="fr-FR" sz="2000" dirty="0">
                <a:latin typeface="Gill Sans MT" pitchFamily="34" charset="0"/>
              </a:rPr>
              <a:t>alcohol intake [AUDIT &gt; </a:t>
            </a:r>
            <a:r>
              <a:rPr lang="en-US" altLang="fr-FR" sz="2000" dirty="0" smtClean="0">
                <a:latin typeface="Gill Sans MT" pitchFamily="34" charset="0"/>
              </a:rPr>
              <a:t>8</a:t>
            </a:r>
            <a:r>
              <a:rPr lang="en-US" altLang="fr-FR" sz="2000" dirty="0" smtClean="0">
                <a:latin typeface="Gill Sans MT" pitchFamily="34" charset="0"/>
              </a:rPr>
              <a:t>]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fr-FR" sz="2000" dirty="0" smtClean="0">
                <a:latin typeface="Gill Sans MT" pitchFamily="34" charset="0"/>
              </a:rPr>
              <a:t>Missing data for serological biomarkers</a:t>
            </a:r>
            <a:endParaRPr lang="en-US" altLang="fr-FR" sz="2000" dirty="0" smtClean="0">
              <a:latin typeface="Gill Sans MT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fr-FR" sz="2000" dirty="0" smtClean="0">
                <a:latin typeface="Gill Sans MT" pitchFamily="34" charset="0"/>
              </a:rPr>
              <a:t>Unreliable transient </a:t>
            </a:r>
            <a:r>
              <a:rPr lang="en-US" altLang="fr-FR" sz="2000" dirty="0" err="1" smtClean="0">
                <a:latin typeface="Gill Sans MT" pitchFamily="34" charset="0"/>
              </a:rPr>
              <a:t>elastography</a:t>
            </a:r>
            <a:r>
              <a:rPr lang="en-US" altLang="fr-FR" sz="2000" dirty="0" smtClean="0">
                <a:latin typeface="Gill Sans MT" pitchFamily="34" charset="0"/>
              </a:rPr>
              <a:t> (</a:t>
            </a:r>
            <a:r>
              <a:rPr lang="en-US" altLang="fr-FR" sz="2000" dirty="0" err="1" smtClean="0">
                <a:latin typeface="Gill Sans MT" pitchFamily="34" charset="0"/>
              </a:rPr>
              <a:t>FibroScan</a:t>
            </a:r>
            <a:r>
              <a:rPr lang="en-US" altLang="fr-FR" sz="2000" dirty="0" smtClean="0">
                <a:latin typeface="Gill Sans MT" pitchFamily="34" charset="0"/>
              </a:rPr>
              <a:t>)</a:t>
            </a:r>
            <a:endParaRPr lang="fr-FR" altLang="fr-FR" sz="2400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400" dirty="0">
              <a:latin typeface="Gill Sans MT" pitchFamily="34" charset="0"/>
            </a:endParaRPr>
          </a:p>
          <a:p>
            <a:pPr marL="0" indent="0">
              <a:buNone/>
              <a:defRPr/>
            </a:pPr>
            <a:endParaRPr lang="fr-FR" altLang="fr-FR" sz="2400" dirty="0" smtClean="0">
              <a:latin typeface="Gill Sans MT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403648" y="-72926"/>
            <a:ext cx="6624736" cy="909638"/>
          </a:xfrm>
        </p:spPr>
        <p:txBody>
          <a:bodyPr/>
          <a:lstStyle/>
          <a:p>
            <a:r>
              <a:rPr lang="fr-FR" altLang="fr-FR" sz="4000" b="1" dirty="0" err="1" smtClean="0">
                <a:latin typeface="Gill Sans MT" pitchFamily="34" charset="0"/>
              </a:rPr>
              <a:t>Methods</a:t>
            </a:r>
            <a:endParaRPr lang="fr-FR" altLang="fr-FR" sz="4000" b="1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27181</TotalTime>
  <Words>1417</Words>
  <Application>Microsoft Office PowerPoint</Application>
  <PresentationFormat>Affichage à l'écran (4:3)</PresentationFormat>
  <Paragraphs>361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Tema do Office</vt:lpstr>
      <vt:lpstr>Validation of serological biomarkers for detection of non-alcoholic fatty liver disease (NAFLD) and/or advanced liver fibrosis in people living with HIV</vt:lpstr>
      <vt:lpstr>Disclosures</vt:lpstr>
      <vt:lpstr>People living with HIV had 2-fold higher odds of liver steatosis compared to paired uninfected individuals  [OR=2.1 (95%CI 1.49-2.95), p&lt;0.001]</vt:lpstr>
      <vt:lpstr>Background</vt:lpstr>
      <vt:lpstr>Background</vt:lpstr>
      <vt:lpstr>Tests for detection of NAFLD</vt:lpstr>
      <vt:lpstr>Tests for detection of advanced fibrosis (F3F4 METAVIR)</vt:lpstr>
      <vt:lpstr>Aims</vt:lpstr>
      <vt:lpstr>Methods</vt:lpstr>
      <vt:lpstr>Methods</vt:lpstr>
      <vt:lpstr>Methods</vt:lpstr>
      <vt:lpstr>Flow-chart of the study</vt:lpstr>
      <vt:lpstr>Results</vt:lpstr>
      <vt:lpstr>Biomarkers of NAFLD (n=437)</vt:lpstr>
      <vt:lpstr>Présentation PowerPoint</vt:lpstr>
      <vt:lpstr>Biomarkers of fibrosis (n=437)</vt:lpstr>
      <vt:lpstr>Présentation PowerPoint</vt:lpstr>
      <vt:lpstr>Présentation PowerPoint</vt:lpstr>
      <vt:lpstr>Limits &amp; Strengths</vt:lpstr>
      <vt:lpstr>Conclusions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Vinicius Kunz Carneiro de Souza</dc:creator>
  <cp:lastModifiedBy>Hugo Perazzo</cp:lastModifiedBy>
  <cp:revision>364</cp:revision>
  <dcterms:created xsi:type="dcterms:W3CDTF">2013-12-06T17:33:37Z</dcterms:created>
  <dcterms:modified xsi:type="dcterms:W3CDTF">2019-07-22T15:33:55Z</dcterms:modified>
</cp:coreProperties>
</file>